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1"/>
  </p:notesMasterIdLst>
  <p:sldIdLst>
    <p:sldId id="256" r:id="rId6"/>
    <p:sldId id="286" r:id="rId7"/>
    <p:sldId id="265" r:id="rId8"/>
    <p:sldId id="298" r:id="rId9"/>
    <p:sldId id="296" r:id="rId10"/>
    <p:sldId id="257" r:id="rId11"/>
    <p:sldId id="266" r:id="rId12"/>
    <p:sldId id="287" r:id="rId13"/>
    <p:sldId id="281" r:id="rId14"/>
    <p:sldId id="283" r:id="rId15"/>
    <p:sldId id="285" r:id="rId16"/>
    <p:sldId id="294" r:id="rId17"/>
    <p:sldId id="264" r:id="rId18"/>
    <p:sldId id="290" r:id="rId19"/>
    <p:sldId id="293"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C359AA86-4BB4-4F44-961E-73BE803D1576}">
          <p14:sldIdLst>
            <p14:sldId id="256"/>
            <p14:sldId id="286"/>
          </p14:sldIdLst>
        </p14:section>
        <p14:section name="ACEH Resources" id="{03DEBEA0-7845-424F-A694-EAF0EDCF013C}">
          <p14:sldIdLst>
            <p14:sldId id="265"/>
            <p14:sldId id="298"/>
            <p14:sldId id="296"/>
            <p14:sldId id="257"/>
            <p14:sldId id="266"/>
            <p14:sldId id="287"/>
            <p14:sldId id="281"/>
          </p14:sldIdLst>
        </p14:section>
        <p14:section name="PowerPoint Tips" id="{7F7D2014-8FE6-41A9-9E1A-A73512264B70}">
          <p14:sldIdLst>
            <p14:sldId id="283"/>
            <p14:sldId id="285"/>
            <p14:sldId id="294"/>
            <p14:sldId id="264"/>
            <p14:sldId id="290"/>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87C"/>
    <a:srgbClr val="1B387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0CA1E-AF90-4852-B1DF-C1A0BE2BB707}" v="20" dt="2024-03-21T00:49:47.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94796" autoAdjust="0"/>
  </p:normalViewPr>
  <p:slideViewPr>
    <p:cSldViewPr snapToGrid="0">
      <p:cViewPr varScale="1">
        <p:scale>
          <a:sx n="105" d="100"/>
          <a:sy n="105" d="100"/>
        </p:scale>
        <p:origin x="774" y="102"/>
      </p:cViewPr>
      <p:guideLst/>
    </p:cSldViewPr>
  </p:slideViewPr>
  <p:outlineViewPr>
    <p:cViewPr>
      <p:scale>
        <a:sx n="33" d="100"/>
        <a:sy n="33" d="100"/>
      </p:scale>
      <p:origin x="0" y="-1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CFE8-AD15-41B6-AB84-9F6CC22F783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D1EBAB-D24F-4D60-BDFC-0E35CB0EB07A}">
      <dgm:prSet/>
      <dgm:spPr/>
      <dgm:t>
        <a:bodyPr/>
        <a:lstStyle/>
        <a:p>
          <a:pPr>
            <a:defRPr cap="all"/>
          </a:pPr>
          <a:r>
            <a:rPr lang="en-US" dirty="0"/>
            <a:t>Case Management Contracts - 2</a:t>
          </a:r>
        </a:p>
      </dgm:t>
    </dgm:pt>
    <dgm:pt modelId="{EF037166-DDF2-4047-97B1-E7197792FF0B}" type="parTrans" cxnId="{BF71E2C2-FB9F-4ABC-B5DA-1CA8794AD14C}">
      <dgm:prSet/>
      <dgm:spPr/>
      <dgm:t>
        <a:bodyPr/>
        <a:lstStyle/>
        <a:p>
          <a:endParaRPr lang="en-US"/>
        </a:p>
      </dgm:t>
    </dgm:pt>
    <dgm:pt modelId="{5068D342-A12B-45D1-8B8E-237B3A9D6AC2}" type="sibTrans" cxnId="{BF71E2C2-FB9F-4ABC-B5DA-1CA8794AD14C}">
      <dgm:prSet/>
      <dgm:spPr/>
      <dgm:t>
        <a:bodyPr/>
        <a:lstStyle/>
        <a:p>
          <a:endParaRPr lang="en-US"/>
        </a:p>
      </dgm:t>
    </dgm:pt>
    <dgm:pt modelId="{F09115AC-B291-4C5F-9CC9-85A57F4BC82F}">
      <dgm:prSet/>
      <dgm:spPr/>
      <dgm:t>
        <a:bodyPr/>
        <a:lstStyle/>
        <a:p>
          <a:pPr>
            <a:defRPr cap="all"/>
          </a:pPr>
          <a:r>
            <a:rPr lang="en-US" dirty="0"/>
            <a:t>Private Landlords Leased - 14</a:t>
          </a:r>
        </a:p>
      </dgm:t>
    </dgm:pt>
    <dgm:pt modelId="{129E0FC9-63B9-4364-80F1-51C8CFDB7599}" type="parTrans" cxnId="{1136EDB3-991A-4617-ADBC-CBA0E4D6FF1E}">
      <dgm:prSet/>
      <dgm:spPr/>
      <dgm:t>
        <a:bodyPr/>
        <a:lstStyle/>
        <a:p>
          <a:endParaRPr lang="en-US"/>
        </a:p>
      </dgm:t>
    </dgm:pt>
    <dgm:pt modelId="{8621F71D-D08E-4CD0-A126-B3F16CEB09DD}" type="sibTrans" cxnId="{1136EDB3-991A-4617-ADBC-CBA0E4D6FF1E}">
      <dgm:prSet/>
      <dgm:spPr/>
      <dgm:t>
        <a:bodyPr/>
        <a:lstStyle/>
        <a:p>
          <a:endParaRPr lang="en-US"/>
        </a:p>
      </dgm:t>
    </dgm:pt>
    <dgm:pt modelId="{2173E81D-0A2C-48F6-8B2C-EDDE0FC7A069}">
      <dgm:prSet/>
      <dgm:spPr/>
      <dgm:t>
        <a:bodyPr/>
        <a:lstStyle/>
        <a:p>
          <a:pPr>
            <a:defRPr cap="all"/>
          </a:pPr>
          <a:r>
            <a:rPr lang="en-US" dirty="0"/>
            <a:t>Couples Housed - 14</a:t>
          </a:r>
        </a:p>
      </dgm:t>
    </dgm:pt>
    <dgm:pt modelId="{8A7D0792-C300-4A0D-BE23-D0CF0D3A2733}" type="parTrans" cxnId="{AF00D800-EAF6-42C6-84F1-089676FCF936}">
      <dgm:prSet/>
      <dgm:spPr/>
      <dgm:t>
        <a:bodyPr/>
        <a:lstStyle/>
        <a:p>
          <a:endParaRPr lang="en-US"/>
        </a:p>
      </dgm:t>
    </dgm:pt>
    <dgm:pt modelId="{B8607561-686E-43AA-B2B3-75B425253618}" type="sibTrans" cxnId="{AF00D800-EAF6-42C6-84F1-089676FCF936}">
      <dgm:prSet/>
      <dgm:spPr/>
      <dgm:t>
        <a:bodyPr/>
        <a:lstStyle/>
        <a:p>
          <a:endParaRPr lang="en-US"/>
        </a:p>
      </dgm:t>
    </dgm:pt>
    <dgm:pt modelId="{447B13FA-4846-4899-AAFB-25E4A2CC0B83}">
      <dgm:prSet/>
      <dgm:spPr/>
      <dgm:t>
        <a:bodyPr/>
        <a:lstStyle/>
        <a:p>
          <a:pPr>
            <a:defRPr cap="all"/>
          </a:pPr>
          <a:r>
            <a:rPr lang="en-US" dirty="0"/>
            <a:t>Pillows - 146</a:t>
          </a:r>
        </a:p>
      </dgm:t>
    </dgm:pt>
    <dgm:pt modelId="{A6C6B308-79B1-4CB8-9AC8-4F147EA45B6C}" type="parTrans" cxnId="{A244641F-1037-4872-A709-968DB10165FE}">
      <dgm:prSet/>
      <dgm:spPr/>
      <dgm:t>
        <a:bodyPr/>
        <a:lstStyle/>
        <a:p>
          <a:endParaRPr lang="en-US"/>
        </a:p>
      </dgm:t>
    </dgm:pt>
    <dgm:pt modelId="{8ABCC245-5AF0-4BB1-BE1F-C73D5F65D83A}" type="sibTrans" cxnId="{A244641F-1037-4872-A709-968DB10165FE}">
      <dgm:prSet/>
      <dgm:spPr/>
      <dgm:t>
        <a:bodyPr/>
        <a:lstStyle/>
        <a:p>
          <a:endParaRPr lang="en-US"/>
        </a:p>
      </dgm:t>
    </dgm:pt>
    <dgm:pt modelId="{2961A3B4-B4F1-4CB9-B2C9-5111F9FB703E}">
      <dgm:prSet/>
      <dgm:spPr/>
      <dgm:t>
        <a:bodyPr/>
        <a:lstStyle/>
        <a:p>
          <a:pPr>
            <a:defRPr cap="all"/>
          </a:pPr>
          <a:r>
            <a:rPr lang="en-US" dirty="0"/>
            <a:t>Clients with Individual Resources - 28</a:t>
          </a:r>
        </a:p>
      </dgm:t>
    </dgm:pt>
    <dgm:pt modelId="{1EC5B7C9-38E0-449F-B69F-89CE964F0730}" type="parTrans" cxnId="{E048DF5A-0C91-4727-9ABF-B0CFCF30BE7F}">
      <dgm:prSet/>
      <dgm:spPr/>
      <dgm:t>
        <a:bodyPr/>
        <a:lstStyle/>
        <a:p>
          <a:endParaRPr lang="en-US"/>
        </a:p>
      </dgm:t>
    </dgm:pt>
    <dgm:pt modelId="{73FD67BB-5EF9-4E44-AC67-CBF069F35AAD}" type="sibTrans" cxnId="{E048DF5A-0C91-4727-9ABF-B0CFCF30BE7F}">
      <dgm:prSet/>
      <dgm:spPr/>
      <dgm:t>
        <a:bodyPr/>
        <a:lstStyle/>
        <a:p>
          <a:endParaRPr lang="en-US"/>
        </a:p>
      </dgm:t>
    </dgm:pt>
    <dgm:pt modelId="{E604663A-0328-4D18-B5BB-A01D2CFE28BB}" type="pres">
      <dgm:prSet presAssocID="{D829CFE8-AD15-41B6-AB84-9F6CC22F7831}" presName="root" presStyleCnt="0">
        <dgm:presLayoutVars>
          <dgm:dir/>
          <dgm:resizeHandles val="exact"/>
        </dgm:presLayoutVars>
      </dgm:prSet>
      <dgm:spPr/>
    </dgm:pt>
    <dgm:pt modelId="{F6537582-32C0-4864-ADB5-F33483FDB8E4}" type="pres">
      <dgm:prSet presAssocID="{43D1EBAB-D24F-4D60-BDFC-0E35CB0EB07A}" presName="compNode" presStyleCnt="0"/>
      <dgm:spPr/>
    </dgm:pt>
    <dgm:pt modelId="{45E422B2-24E5-4344-9B35-7C8541151451}" type="pres">
      <dgm:prSet presAssocID="{43D1EBAB-D24F-4D60-BDFC-0E35CB0EB07A}" presName="iconBgRect" presStyleLbl="bgShp" presStyleIdx="0" presStyleCnt="5"/>
      <dgm:spPr>
        <a:prstGeom prst="round2DiagRect">
          <a:avLst>
            <a:gd name="adj1" fmla="val 29727"/>
            <a:gd name="adj2" fmla="val 0"/>
          </a:avLst>
        </a:prstGeom>
      </dgm:spPr>
    </dgm:pt>
    <dgm:pt modelId="{6447CA86-E657-4F8B-8D6A-4B4B610360DE}" type="pres">
      <dgm:prSet presAssocID="{43D1EBAB-D24F-4D60-BDFC-0E35CB0EB07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4AB7DD8-99DD-48B2-A1D5-499303A9AE9E}" type="pres">
      <dgm:prSet presAssocID="{43D1EBAB-D24F-4D60-BDFC-0E35CB0EB07A}" presName="spaceRect" presStyleCnt="0"/>
      <dgm:spPr/>
    </dgm:pt>
    <dgm:pt modelId="{FFFE15D9-AD8E-4AC6-9F03-FC1DD41E5C62}" type="pres">
      <dgm:prSet presAssocID="{43D1EBAB-D24F-4D60-BDFC-0E35CB0EB07A}" presName="textRect" presStyleLbl="revTx" presStyleIdx="0" presStyleCnt="5">
        <dgm:presLayoutVars>
          <dgm:chMax val="1"/>
          <dgm:chPref val="1"/>
        </dgm:presLayoutVars>
      </dgm:prSet>
      <dgm:spPr/>
    </dgm:pt>
    <dgm:pt modelId="{D4D0F97E-087F-4F2D-8207-5A983467A10D}" type="pres">
      <dgm:prSet presAssocID="{5068D342-A12B-45D1-8B8E-237B3A9D6AC2}" presName="sibTrans" presStyleCnt="0"/>
      <dgm:spPr/>
    </dgm:pt>
    <dgm:pt modelId="{920A9E83-B2BE-4247-88C7-4433E6F1DDC1}" type="pres">
      <dgm:prSet presAssocID="{F09115AC-B291-4C5F-9CC9-85A57F4BC82F}" presName="compNode" presStyleCnt="0"/>
      <dgm:spPr/>
    </dgm:pt>
    <dgm:pt modelId="{74E7862B-7E6F-48AA-A6D8-AC2161334A24}" type="pres">
      <dgm:prSet presAssocID="{F09115AC-B291-4C5F-9CC9-85A57F4BC82F}" presName="iconBgRect" presStyleLbl="bgShp" presStyleIdx="1" presStyleCnt="5"/>
      <dgm:spPr>
        <a:prstGeom prst="round2DiagRect">
          <a:avLst>
            <a:gd name="adj1" fmla="val 29727"/>
            <a:gd name="adj2" fmla="val 0"/>
          </a:avLst>
        </a:prstGeom>
      </dgm:spPr>
    </dgm:pt>
    <dgm:pt modelId="{FEB1D955-15CF-4F07-86AB-92469742ECF8}" type="pres">
      <dgm:prSet presAssocID="{F09115AC-B291-4C5F-9CC9-85A57F4BC82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68B88045-8CD4-4D3D-BEDE-7A51B91FA989}" type="pres">
      <dgm:prSet presAssocID="{F09115AC-B291-4C5F-9CC9-85A57F4BC82F}" presName="spaceRect" presStyleCnt="0"/>
      <dgm:spPr/>
    </dgm:pt>
    <dgm:pt modelId="{6699A84A-B5C7-4B87-934B-3C4ECC59C646}" type="pres">
      <dgm:prSet presAssocID="{F09115AC-B291-4C5F-9CC9-85A57F4BC82F}" presName="textRect" presStyleLbl="revTx" presStyleIdx="1" presStyleCnt="5">
        <dgm:presLayoutVars>
          <dgm:chMax val="1"/>
          <dgm:chPref val="1"/>
        </dgm:presLayoutVars>
      </dgm:prSet>
      <dgm:spPr/>
    </dgm:pt>
    <dgm:pt modelId="{8D5E6987-97DA-4754-ADC1-CF6498786C8B}" type="pres">
      <dgm:prSet presAssocID="{8621F71D-D08E-4CD0-A126-B3F16CEB09DD}" presName="sibTrans" presStyleCnt="0"/>
      <dgm:spPr/>
    </dgm:pt>
    <dgm:pt modelId="{70BD32FF-8612-4618-ACEE-D419AFC5DD63}" type="pres">
      <dgm:prSet presAssocID="{2173E81D-0A2C-48F6-8B2C-EDDE0FC7A069}" presName="compNode" presStyleCnt="0"/>
      <dgm:spPr/>
    </dgm:pt>
    <dgm:pt modelId="{CAF44767-E135-4DE1-849C-A89CA63D0B70}" type="pres">
      <dgm:prSet presAssocID="{2173E81D-0A2C-48F6-8B2C-EDDE0FC7A069}" presName="iconBgRect" presStyleLbl="bgShp" presStyleIdx="2" presStyleCnt="5"/>
      <dgm:spPr>
        <a:prstGeom prst="round2DiagRect">
          <a:avLst>
            <a:gd name="adj1" fmla="val 29727"/>
            <a:gd name="adj2" fmla="val 0"/>
          </a:avLst>
        </a:prstGeom>
      </dgm:spPr>
    </dgm:pt>
    <dgm:pt modelId="{E9B2F318-A077-442A-8A58-9247759680BA}" type="pres">
      <dgm:prSet presAssocID="{2173E81D-0A2C-48F6-8B2C-EDDE0FC7A06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dding Rings"/>
        </a:ext>
      </dgm:extLst>
    </dgm:pt>
    <dgm:pt modelId="{B91DD7FC-A128-447C-A00C-028E3F5887BF}" type="pres">
      <dgm:prSet presAssocID="{2173E81D-0A2C-48F6-8B2C-EDDE0FC7A069}" presName="spaceRect" presStyleCnt="0"/>
      <dgm:spPr/>
    </dgm:pt>
    <dgm:pt modelId="{FC29964B-E471-431C-B067-2F7791C12210}" type="pres">
      <dgm:prSet presAssocID="{2173E81D-0A2C-48F6-8B2C-EDDE0FC7A069}" presName="textRect" presStyleLbl="revTx" presStyleIdx="2" presStyleCnt="5">
        <dgm:presLayoutVars>
          <dgm:chMax val="1"/>
          <dgm:chPref val="1"/>
        </dgm:presLayoutVars>
      </dgm:prSet>
      <dgm:spPr/>
    </dgm:pt>
    <dgm:pt modelId="{89503440-2AF1-47A6-A5A2-F9AC4DD7EFFA}" type="pres">
      <dgm:prSet presAssocID="{B8607561-686E-43AA-B2B3-75B425253618}" presName="sibTrans" presStyleCnt="0"/>
      <dgm:spPr/>
    </dgm:pt>
    <dgm:pt modelId="{1A4332D2-8264-471E-9BC4-E5C37241CB7E}" type="pres">
      <dgm:prSet presAssocID="{447B13FA-4846-4899-AAFB-25E4A2CC0B83}" presName="compNode" presStyleCnt="0"/>
      <dgm:spPr/>
    </dgm:pt>
    <dgm:pt modelId="{3BC0D67E-9977-4CA8-A5AD-E8D40753DA25}" type="pres">
      <dgm:prSet presAssocID="{447B13FA-4846-4899-AAFB-25E4A2CC0B83}" presName="iconBgRect" presStyleLbl="bgShp" presStyleIdx="3" presStyleCnt="5"/>
      <dgm:spPr>
        <a:prstGeom prst="round2DiagRect">
          <a:avLst>
            <a:gd name="adj1" fmla="val 29727"/>
            <a:gd name="adj2" fmla="val 0"/>
          </a:avLst>
        </a:prstGeom>
      </dgm:spPr>
    </dgm:pt>
    <dgm:pt modelId="{C1124181-303E-4EBC-A135-2B149F49EBCC}" type="pres">
      <dgm:prSet presAssocID="{447B13FA-4846-4899-AAFB-25E4A2CC0B8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d"/>
        </a:ext>
      </dgm:extLst>
    </dgm:pt>
    <dgm:pt modelId="{9E08A31B-5554-4ADC-BF04-602A65A55D07}" type="pres">
      <dgm:prSet presAssocID="{447B13FA-4846-4899-AAFB-25E4A2CC0B83}" presName="spaceRect" presStyleCnt="0"/>
      <dgm:spPr/>
    </dgm:pt>
    <dgm:pt modelId="{7387E3E9-5171-4D47-8C9A-EF123C7D9E49}" type="pres">
      <dgm:prSet presAssocID="{447B13FA-4846-4899-AAFB-25E4A2CC0B83}" presName="textRect" presStyleLbl="revTx" presStyleIdx="3" presStyleCnt="5">
        <dgm:presLayoutVars>
          <dgm:chMax val="1"/>
          <dgm:chPref val="1"/>
        </dgm:presLayoutVars>
      </dgm:prSet>
      <dgm:spPr/>
    </dgm:pt>
    <dgm:pt modelId="{603E1024-1D26-4583-A9BB-9F5DB6F225D6}" type="pres">
      <dgm:prSet presAssocID="{8ABCC245-5AF0-4BB1-BE1F-C73D5F65D83A}" presName="sibTrans" presStyleCnt="0"/>
      <dgm:spPr/>
    </dgm:pt>
    <dgm:pt modelId="{23055E97-7496-49E6-81B7-67C390832F8E}" type="pres">
      <dgm:prSet presAssocID="{2961A3B4-B4F1-4CB9-B2C9-5111F9FB703E}" presName="compNode" presStyleCnt="0"/>
      <dgm:spPr/>
    </dgm:pt>
    <dgm:pt modelId="{D0C4850E-80FF-4EC9-A521-63CB0B159B3D}" type="pres">
      <dgm:prSet presAssocID="{2961A3B4-B4F1-4CB9-B2C9-5111F9FB703E}" presName="iconBgRect" presStyleLbl="bgShp" presStyleIdx="4" presStyleCnt="5"/>
      <dgm:spPr>
        <a:prstGeom prst="round2DiagRect">
          <a:avLst>
            <a:gd name="adj1" fmla="val 29727"/>
            <a:gd name="adj2" fmla="val 0"/>
          </a:avLst>
        </a:prstGeom>
      </dgm:spPr>
    </dgm:pt>
    <dgm:pt modelId="{BD1D1B6E-517A-47EC-8CFB-ADE22BD954A4}" type="pres">
      <dgm:prSet presAssocID="{2961A3B4-B4F1-4CB9-B2C9-5111F9FB703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2C0928B3-FCEB-4D4C-848E-A6E21D1053E2}" type="pres">
      <dgm:prSet presAssocID="{2961A3B4-B4F1-4CB9-B2C9-5111F9FB703E}" presName="spaceRect" presStyleCnt="0"/>
      <dgm:spPr/>
    </dgm:pt>
    <dgm:pt modelId="{0A611B8C-7201-4E86-B5F8-7A7AE5B2F44D}" type="pres">
      <dgm:prSet presAssocID="{2961A3B4-B4F1-4CB9-B2C9-5111F9FB703E}" presName="textRect" presStyleLbl="revTx" presStyleIdx="4" presStyleCnt="5">
        <dgm:presLayoutVars>
          <dgm:chMax val="1"/>
          <dgm:chPref val="1"/>
        </dgm:presLayoutVars>
      </dgm:prSet>
      <dgm:spPr/>
    </dgm:pt>
  </dgm:ptLst>
  <dgm:cxnLst>
    <dgm:cxn modelId="{AF00D800-EAF6-42C6-84F1-089676FCF936}" srcId="{D829CFE8-AD15-41B6-AB84-9F6CC22F7831}" destId="{2173E81D-0A2C-48F6-8B2C-EDDE0FC7A069}" srcOrd="2" destOrd="0" parTransId="{8A7D0792-C300-4A0D-BE23-D0CF0D3A2733}" sibTransId="{B8607561-686E-43AA-B2B3-75B425253618}"/>
    <dgm:cxn modelId="{A244641F-1037-4872-A709-968DB10165FE}" srcId="{D829CFE8-AD15-41B6-AB84-9F6CC22F7831}" destId="{447B13FA-4846-4899-AAFB-25E4A2CC0B83}" srcOrd="3" destOrd="0" parTransId="{A6C6B308-79B1-4CB8-9AC8-4F147EA45B6C}" sibTransId="{8ABCC245-5AF0-4BB1-BE1F-C73D5F65D83A}"/>
    <dgm:cxn modelId="{97A7F038-F119-4E15-A7F5-5751B4135991}" type="presOf" srcId="{2173E81D-0A2C-48F6-8B2C-EDDE0FC7A069}" destId="{FC29964B-E471-431C-B067-2F7791C12210}" srcOrd="0" destOrd="0" presId="urn:microsoft.com/office/officeart/2018/5/layout/IconLeafLabelList"/>
    <dgm:cxn modelId="{EB94C469-B0E3-40CA-BB12-7AB1B41017AE}" type="presOf" srcId="{D829CFE8-AD15-41B6-AB84-9F6CC22F7831}" destId="{E604663A-0328-4D18-B5BB-A01D2CFE28BB}" srcOrd="0" destOrd="0" presId="urn:microsoft.com/office/officeart/2018/5/layout/IconLeafLabelList"/>
    <dgm:cxn modelId="{655A0C56-5FC9-4CF4-8A45-7648B544B4C0}" type="presOf" srcId="{F09115AC-B291-4C5F-9CC9-85A57F4BC82F}" destId="{6699A84A-B5C7-4B87-934B-3C4ECC59C646}" srcOrd="0" destOrd="0" presId="urn:microsoft.com/office/officeart/2018/5/layout/IconLeafLabelList"/>
    <dgm:cxn modelId="{E048DF5A-0C91-4727-9ABF-B0CFCF30BE7F}" srcId="{D829CFE8-AD15-41B6-AB84-9F6CC22F7831}" destId="{2961A3B4-B4F1-4CB9-B2C9-5111F9FB703E}" srcOrd="4" destOrd="0" parTransId="{1EC5B7C9-38E0-449F-B69F-89CE964F0730}" sibTransId="{73FD67BB-5EF9-4E44-AC67-CBF069F35AAD}"/>
    <dgm:cxn modelId="{6159A27E-31A0-4BA8-9681-43E53AD8DB5B}" type="presOf" srcId="{2961A3B4-B4F1-4CB9-B2C9-5111F9FB703E}" destId="{0A611B8C-7201-4E86-B5F8-7A7AE5B2F44D}" srcOrd="0" destOrd="0" presId="urn:microsoft.com/office/officeart/2018/5/layout/IconLeafLabelList"/>
    <dgm:cxn modelId="{1136EDB3-991A-4617-ADBC-CBA0E4D6FF1E}" srcId="{D829CFE8-AD15-41B6-AB84-9F6CC22F7831}" destId="{F09115AC-B291-4C5F-9CC9-85A57F4BC82F}" srcOrd="1" destOrd="0" parTransId="{129E0FC9-63B9-4364-80F1-51C8CFDB7599}" sibTransId="{8621F71D-D08E-4CD0-A126-B3F16CEB09DD}"/>
    <dgm:cxn modelId="{7396DBB5-8E28-49E9-9280-6AAAD4D591FE}" type="presOf" srcId="{447B13FA-4846-4899-AAFB-25E4A2CC0B83}" destId="{7387E3E9-5171-4D47-8C9A-EF123C7D9E49}" srcOrd="0" destOrd="0" presId="urn:microsoft.com/office/officeart/2018/5/layout/IconLeafLabelList"/>
    <dgm:cxn modelId="{54505ABD-D7AB-4F6B-A4DF-1F28535DEAC8}" type="presOf" srcId="{43D1EBAB-D24F-4D60-BDFC-0E35CB0EB07A}" destId="{FFFE15D9-AD8E-4AC6-9F03-FC1DD41E5C62}" srcOrd="0" destOrd="0" presId="urn:microsoft.com/office/officeart/2018/5/layout/IconLeafLabelList"/>
    <dgm:cxn modelId="{BF71E2C2-FB9F-4ABC-B5DA-1CA8794AD14C}" srcId="{D829CFE8-AD15-41B6-AB84-9F6CC22F7831}" destId="{43D1EBAB-D24F-4D60-BDFC-0E35CB0EB07A}" srcOrd="0" destOrd="0" parTransId="{EF037166-DDF2-4047-97B1-E7197792FF0B}" sibTransId="{5068D342-A12B-45D1-8B8E-237B3A9D6AC2}"/>
    <dgm:cxn modelId="{6A68D8FC-3962-4AE5-8D26-9093A97956AF}" type="presParOf" srcId="{E604663A-0328-4D18-B5BB-A01D2CFE28BB}" destId="{F6537582-32C0-4864-ADB5-F33483FDB8E4}" srcOrd="0" destOrd="0" presId="urn:microsoft.com/office/officeart/2018/5/layout/IconLeafLabelList"/>
    <dgm:cxn modelId="{F3E7146E-DA52-495E-853C-E56E62769659}" type="presParOf" srcId="{F6537582-32C0-4864-ADB5-F33483FDB8E4}" destId="{45E422B2-24E5-4344-9B35-7C8541151451}" srcOrd="0" destOrd="0" presId="urn:microsoft.com/office/officeart/2018/5/layout/IconLeafLabelList"/>
    <dgm:cxn modelId="{48B689AA-1164-4637-903D-F58034CF51C3}" type="presParOf" srcId="{F6537582-32C0-4864-ADB5-F33483FDB8E4}" destId="{6447CA86-E657-4F8B-8D6A-4B4B610360DE}" srcOrd="1" destOrd="0" presId="urn:microsoft.com/office/officeart/2018/5/layout/IconLeafLabelList"/>
    <dgm:cxn modelId="{F93EC2AF-E30E-4F7A-8457-8FA093419FCD}" type="presParOf" srcId="{F6537582-32C0-4864-ADB5-F33483FDB8E4}" destId="{84AB7DD8-99DD-48B2-A1D5-499303A9AE9E}" srcOrd="2" destOrd="0" presId="urn:microsoft.com/office/officeart/2018/5/layout/IconLeafLabelList"/>
    <dgm:cxn modelId="{FD89FCDC-9962-4DCB-83CA-83CE613AD97B}" type="presParOf" srcId="{F6537582-32C0-4864-ADB5-F33483FDB8E4}" destId="{FFFE15D9-AD8E-4AC6-9F03-FC1DD41E5C62}" srcOrd="3" destOrd="0" presId="urn:microsoft.com/office/officeart/2018/5/layout/IconLeafLabelList"/>
    <dgm:cxn modelId="{87E08D12-C4AB-4492-8FA2-2E24C5E310C5}" type="presParOf" srcId="{E604663A-0328-4D18-B5BB-A01D2CFE28BB}" destId="{D4D0F97E-087F-4F2D-8207-5A983467A10D}" srcOrd="1" destOrd="0" presId="urn:microsoft.com/office/officeart/2018/5/layout/IconLeafLabelList"/>
    <dgm:cxn modelId="{A4574FFF-9136-4950-808C-D098F9550CC2}" type="presParOf" srcId="{E604663A-0328-4D18-B5BB-A01D2CFE28BB}" destId="{920A9E83-B2BE-4247-88C7-4433E6F1DDC1}" srcOrd="2" destOrd="0" presId="urn:microsoft.com/office/officeart/2018/5/layout/IconLeafLabelList"/>
    <dgm:cxn modelId="{D091CD64-BD6C-4EBF-BBC1-DA8AC01166C5}" type="presParOf" srcId="{920A9E83-B2BE-4247-88C7-4433E6F1DDC1}" destId="{74E7862B-7E6F-48AA-A6D8-AC2161334A24}" srcOrd="0" destOrd="0" presId="urn:microsoft.com/office/officeart/2018/5/layout/IconLeafLabelList"/>
    <dgm:cxn modelId="{6E068575-A266-455F-AD12-6F33CEC0703E}" type="presParOf" srcId="{920A9E83-B2BE-4247-88C7-4433E6F1DDC1}" destId="{FEB1D955-15CF-4F07-86AB-92469742ECF8}" srcOrd="1" destOrd="0" presId="urn:microsoft.com/office/officeart/2018/5/layout/IconLeafLabelList"/>
    <dgm:cxn modelId="{60AB10FE-F6DB-402F-8C12-2EFAB00A3BF8}" type="presParOf" srcId="{920A9E83-B2BE-4247-88C7-4433E6F1DDC1}" destId="{68B88045-8CD4-4D3D-BEDE-7A51B91FA989}" srcOrd="2" destOrd="0" presId="urn:microsoft.com/office/officeart/2018/5/layout/IconLeafLabelList"/>
    <dgm:cxn modelId="{3B49DE05-D745-42B0-97E6-8A66DF646808}" type="presParOf" srcId="{920A9E83-B2BE-4247-88C7-4433E6F1DDC1}" destId="{6699A84A-B5C7-4B87-934B-3C4ECC59C646}" srcOrd="3" destOrd="0" presId="urn:microsoft.com/office/officeart/2018/5/layout/IconLeafLabelList"/>
    <dgm:cxn modelId="{C31224CA-90A8-48D5-9EC0-0DC24E08F784}" type="presParOf" srcId="{E604663A-0328-4D18-B5BB-A01D2CFE28BB}" destId="{8D5E6987-97DA-4754-ADC1-CF6498786C8B}" srcOrd="3" destOrd="0" presId="urn:microsoft.com/office/officeart/2018/5/layout/IconLeafLabelList"/>
    <dgm:cxn modelId="{21978E68-374A-45E1-88D2-7AA66EACF52B}" type="presParOf" srcId="{E604663A-0328-4D18-B5BB-A01D2CFE28BB}" destId="{70BD32FF-8612-4618-ACEE-D419AFC5DD63}" srcOrd="4" destOrd="0" presId="urn:microsoft.com/office/officeart/2018/5/layout/IconLeafLabelList"/>
    <dgm:cxn modelId="{CD1BC615-B689-4570-B143-3CB06995557B}" type="presParOf" srcId="{70BD32FF-8612-4618-ACEE-D419AFC5DD63}" destId="{CAF44767-E135-4DE1-849C-A89CA63D0B70}" srcOrd="0" destOrd="0" presId="urn:microsoft.com/office/officeart/2018/5/layout/IconLeafLabelList"/>
    <dgm:cxn modelId="{33A757DA-F4DB-4F4B-9632-9B38A17C6C04}" type="presParOf" srcId="{70BD32FF-8612-4618-ACEE-D419AFC5DD63}" destId="{E9B2F318-A077-442A-8A58-9247759680BA}" srcOrd="1" destOrd="0" presId="urn:microsoft.com/office/officeart/2018/5/layout/IconLeafLabelList"/>
    <dgm:cxn modelId="{39258635-376C-4FD0-8F00-AF52B2897930}" type="presParOf" srcId="{70BD32FF-8612-4618-ACEE-D419AFC5DD63}" destId="{B91DD7FC-A128-447C-A00C-028E3F5887BF}" srcOrd="2" destOrd="0" presId="urn:microsoft.com/office/officeart/2018/5/layout/IconLeafLabelList"/>
    <dgm:cxn modelId="{4E590C39-0D69-487B-89DC-5B6613DA08E5}" type="presParOf" srcId="{70BD32FF-8612-4618-ACEE-D419AFC5DD63}" destId="{FC29964B-E471-431C-B067-2F7791C12210}" srcOrd="3" destOrd="0" presId="urn:microsoft.com/office/officeart/2018/5/layout/IconLeafLabelList"/>
    <dgm:cxn modelId="{2BBF1C86-D1C1-47FB-8573-1DE9BD7AA712}" type="presParOf" srcId="{E604663A-0328-4D18-B5BB-A01D2CFE28BB}" destId="{89503440-2AF1-47A6-A5A2-F9AC4DD7EFFA}" srcOrd="5" destOrd="0" presId="urn:microsoft.com/office/officeart/2018/5/layout/IconLeafLabelList"/>
    <dgm:cxn modelId="{719AB25A-47E7-4F9D-8A65-4EC0B9A129D5}" type="presParOf" srcId="{E604663A-0328-4D18-B5BB-A01D2CFE28BB}" destId="{1A4332D2-8264-471E-9BC4-E5C37241CB7E}" srcOrd="6" destOrd="0" presId="urn:microsoft.com/office/officeart/2018/5/layout/IconLeafLabelList"/>
    <dgm:cxn modelId="{40E339D5-B01A-4170-AD4A-2176C4ED6371}" type="presParOf" srcId="{1A4332D2-8264-471E-9BC4-E5C37241CB7E}" destId="{3BC0D67E-9977-4CA8-A5AD-E8D40753DA25}" srcOrd="0" destOrd="0" presId="urn:microsoft.com/office/officeart/2018/5/layout/IconLeafLabelList"/>
    <dgm:cxn modelId="{36C9AB15-2D53-435B-B697-E2214A01BC31}" type="presParOf" srcId="{1A4332D2-8264-471E-9BC4-E5C37241CB7E}" destId="{C1124181-303E-4EBC-A135-2B149F49EBCC}" srcOrd="1" destOrd="0" presId="urn:microsoft.com/office/officeart/2018/5/layout/IconLeafLabelList"/>
    <dgm:cxn modelId="{BC7C6698-C7B7-46DA-9A2F-DD616CE33603}" type="presParOf" srcId="{1A4332D2-8264-471E-9BC4-E5C37241CB7E}" destId="{9E08A31B-5554-4ADC-BF04-602A65A55D07}" srcOrd="2" destOrd="0" presId="urn:microsoft.com/office/officeart/2018/5/layout/IconLeafLabelList"/>
    <dgm:cxn modelId="{D73781E1-B453-4575-BC7D-936B84BD699A}" type="presParOf" srcId="{1A4332D2-8264-471E-9BC4-E5C37241CB7E}" destId="{7387E3E9-5171-4D47-8C9A-EF123C7D9E49}" srcOrd="3" destOrd="0" presId="urn:microsoft.com/office/officeart/2018/5/layout/IconLeafLabelList"/>
    <dgm:cxn modelId="{7A3B01F1-DE9B-4C8E-83FF-F1ECD06DC807}" type="presParOf" srcId="{E604663A-0328-4D18-B5BB-A01D2CFE28BB}" destId="{603E1024-1D26-4583-A9BB-9F5DB6F225D6}" srcOrd="7" destOrd="0" presId="urn:microsoft.com/office/officeart/2018/5/layout/IconLeafLabelList"/>
    <dgm:cxn modelId="{AB85BE3F-B991-42A9-802E-2DA70446B563}" type="presParOf" srcId="{E604663A-0328-4D18-B5BB-A01D2CFE28BB}" destId="{23055E97-7496-49E6-81B7-67C390832F8E}" srcOrd="8" destOrd="0" presId="urn:microsoft.com/office/officeart/2018/5/layout/IconLeafLabelList"/>
    <dgm:cxn modelId="{DE41540F-B7AD-4AF2-928A-91556BFD71D1}" type="presParOf" srcId="{23055E97-7496-49E6-81B7-67C390832F8E}" destId="{D0C4850E-80FF-4EC9-A521-63CB0B159B3D}" srcOrd="0" destOrd="0" presId="urn:microsoft.com/office/officeart/2018/5/layout/IconLeafLabelList"/>
    <dgm:cxn modelId="{E0BDEA8A-9BCD-40D7-A333-84AEA76A7780}" type="presParOf" srcId="{23055E97-7496-49E6-81B7-67C390832F8E}" destId="{BD1D1B6E-517A-47EC-8CFB-ADE22BD954A4}" srcOrd="1" destOrd="0" presId="urn:microsoft.com/office/officeart/2018/5/layout/IconLeafLabelList"/>
    <dgm:cxn modelId="{0875F8E5-AB04-482B-9F64-96AACA873769}" type="presParOf" srcId="{23055E97-7496-49E6-81B7-67C390832F8E}" destId="{2C0928B3-FCEB-4D4C-848E-A6E21D1053E2}" srcOrd="2" destOrd="0" presId="urn:microsoft.com/office/officeart/2018/5/layout/IconLeafLabelList"/>
    <dgm:cxn modelId="{FF635E7A-3316-4CE2-B625-E1A0A10DC631}" type="presParOf" srcId="{23055E97-7496-49E6-81B7-67C390832F8E}" destId="{0A611B8C-7201-4E86-B5F8-7A7AE5B2F44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907D0-8A52-472B-B564-A352A42033A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C6A4AEE-C7E4-4BDD-9CA9-9B328FB74B36}">
      <dgm:prSet/>
      <dgm:spPr/>
      <dgm:t>
        <a:bodyPr/>
        <a:lstStyle/>
        <a:p>
          <a:r>
            <a:rPr lang="en-US"/>
            <a:t>Number of People Experiencing Homelessness In Anchorage</a:t>
          </a:r>
        </a:p>
      </dgm:t>
    </dgm:pt>
    <dgm:pt modelId="{61B5051B-7BCB-4655-9681-33E3EC4675D5}" type="parTrans" cxnId="{C115A07F-4448-4651-9547-9D583C1F94EC}">
      <dgm:prSet/>
      <dgm:spPr/>
      <dgm:t>
        <a:bodyPr/>
        <a:lstStyle/>
        <a:p>
          <a:endParaRPr lang="en-US"/>
        </a:p>
      </dgm:t>
    </dgm:pt>
    <dgm:pt modelId="{226168C3-136C-42E8-B0C5-2204BB85EA98}" type="sibTrans" cxnId="{C115A07F-4448-4651-9547-9D583C1F94EC}">
      <dgm:prSet/>
      <dgm:spPr/>
      <dgm:t>
        <a:bodyPr/>
        <a:lstStyle/>
        <a:p>
          <a:endParaRPr lang="en-US"/>
        </a:p>
      </dgm:t>
    </dgm:pt>
    <dgm:pt modelId="{BC8412D3-FA11-4FF6-927A-0C0EB404796E}">
      <dgm:prSet/>
      <dgm:spPr/>
      <dgm:t>
        <a:bodyPr/>
        <a:lstStyle/>
        <a:p>
          <a:r>
            <a:rPr lang="en-US"/>
            <a:t>October 2023 – 3,569</a:t>
          </a:r>
        </a:p>
      </dgm:t>
    </dgm:pt>
    <dgm:pt modelId="{1968922B-2607-495B-9920-787FF179BF3B}" type="parTrans" cxnId="{9E051DF6-9C95-4C17-8549-977A1D5492CF}">
      <dgm:prSet/>
      <dgm:spPr/>
      <dgm:t>
        <a:bodyPr/>
        <a:lstStyle/>
        <a:p>
          <a:endParaRPr lang="en-US"/>
        </a:p>
      </dgm:t>
    </dgm:pt>
    <dgm:pt modelId="{BD5DE8AD-3128-4214-A5E4-7F085166BE46}" type="sibTrans" cxnId="{9E051DF6-9C95-4C17-8549-977A1D5492CF}">
      <dgm:prSet/>
      <dgm:spPr/>
      <dgm:t>
        <a:bodyPr/>
        <a:lstStyle/>
        <a:p>
          <a:endParaRPr lang="en-US"/>
        </a:p>
      </dgm:t>
    </dgm:pt>
    <dgm:pt modelId="{E133B3D3-8177-4120-81F5-83CFDA819FEA}">
      <dgm:prSet/>
      <dgm:spPr/>
      <dgm:t>
        <a:bodyPr/>
        <a:lstStyle/>
        <a:p>
          <a:r>
            <a:rPr lang="en-US"/>
            <a:t>January 2024 – 3,460</a:t>
          </a:r>
        </a:p>
      </dgm:t>
    </dgm:pt>
    <dgm:pt modelId="{7E4A5B7E-D18E-410D-99FA-50FC79C624D0}" type="parTrans" cxnId="{75855B3B-58A3-43DB-B71C-F6A8DCAEFA1A}">
      <dgm:prSet/>
      <dgm:spPr/>
      <dgm:t>
        <a:bodyPr/>
        <a:lstStyle/>
        <a:p>
          <a:endParaRPr lang="en-US"/>
        </a:p>
      </dgm:t>
    </dgm:pt>
    <dgm:pt modelId="{D9B5F695-7730-4DEF-8C5B-9B24D4A7AAB2}" type="sibTrans" cxnId="{75855B3B-58A3-43DB-B71C-F6A8DCAEFA1A}">
      <dgm:prSet/>
      <dgm:spPr/>
      <dgm:t>
        <a:bodyPr/>
        <a:lstStyle/>
        <a:p>
          <a:endParaRPr lang="en-US"/>
        </a:p>
      </dgm:t>
    </dgm:pt>
    <dgm:pt modelId="{BB3074B1-8FF5-4D68-B3D5-8CB27F61189F}">
      <dgm:prSet/>
      <dgm:spPr>
        <a:solidFill>
          <a:schemeClr val="accent6">
            <a:lumMod val="75000"/>
          </a:schemeClr>
        </a:solidFill>
      </dgm:spPr>
      <dgm:t>
        <a:bodyPr/>
        <a:lstStyle/>
        <a:p>
          <a:r>
            <a:rPr lang="en-US"/>
            <a:t>Percentage of Exits to permanent housing destinations</a:t>
          </a:r>
        </a:p>
      </dgm:t>
    </dgm:pt>
    <dgm:pt modelId="{4F2184E9-B63D-4828-8A26-30938E57EEA4}" type="parTrans" cxnId="{A5D4E635-7462-4772-9D82-B39648D1DAC2}">
      <dgm:prSet/>
      <dgm:spPr/>
      <dgm:t>
        <a:bodyPr/>
        <a:lstStyle/>
        <a:p>
          <a:endParaRPr lang="en-US"/>
        </a:p>
      </dgm:t>
    </dgm:pt>
    <dgm:pt modelId="{6017CF18-8D65-4197-8AE4-1A873F4E382D}" type="sibTrans" cxnId="{A5D4E635-7462-4772-9D82-B39648D1DAC2}">
      <dgm:prSet/>
      <dgm:spPr/>
      <dgm:t>
        <a:bodyPr/>
        <a:lstStyle/>
        <a:p>
          <a:endParaRPr lang="en-US"/>
        </a:p>
      </dgm:t>
    </dgm:pt>
    <dgm:pt modelId="{B26903EF-60D0-4632-9CB2-A93CE3D4C1B3}">
      <dgm:prSet/>
      <dgm:spPr/>
      <dgm:t>
        <a:bodyPr/>
        <a:lstStyle/>
        <a:p>
          <a:r>
            <a:rPr lang="en-US" dirty="0"/>
            <a:t>January 2024 – 36.9%</a:t>
          </a:r>
        </a:p>
      </dgm:t>
    </dgm:pt>
    <dgm:pt modelId="{B1DDEA11-0A8F-4726-8070-1B8A6ACF321D}" type="parTrans" cxnId="{745A87CE-3EA1-4BF1-9A73-C1B5CB216E20}">
      <dgm:prSet/>
      <dgm:spPr/>
      <dgm:t>
        <a:bodyPr/>
        <a:lstStyle/>
        <a:p>
          <a:endParaRPr lang="en-US"/>
        </a:p>
      </dgm:t>
    </dgm:pt>
    <dgm:pt modelId="{92FCE698-FDA3-43B1-B0EB-910D6C212793}" type="sibTrans" cxnId="{745A87CE-3EA1-4BF1-9A73-C1B5CB216E20}">
      <dgm:prSet/>
      <dgm:spPr/>
      <dgm:t>
        <a:bodyPr/>
        <a:lstStyle/>
        <a:p>
          <a:endParaRPr lang="en-US"/>
        </a:p>
      </dgm:t>
    </dgm:pt>
    <dgm:pt modelId="{5F59200E-F409-4252-82D7-29844AD12D31}">
      <dgm:prSet/>
      <dgm:spPr>
        <a:solidFill>
          <a:schemeClr val="accent3">
            <a:lumMod val="75000"/>
          </a:schemeClr>
        </a:solidFill>
      </dgm:spPr>
      <dgm:t>
        <a:bodyPr/>
        <a:lstStyle/>
        <a:p>
          <a:r>
            <a:rPr lang="en-US" dirty="0"/>
            <a:t>Pilot Project Returns to Homelessness</a:t>
          </a:r>
        </a:p>
      </dgm:t>
    </dgm:pt>
    <dgm:pt modelId="{8A1B1D3C-4C21-423A-9656-E61344D77C06}" type="parTrans" cxnId="{54F1E743-F0DC-4F16-A069-201DC143F21B}">
      <dgm:prSet/>
      <dgm:spPr/>
      <dgm:t>
        <a:bodyPr/>
        <a:lstStyle/>
        <a:p>
          <a:endParaRPr lang="en-US"/>
        </a:p>
      </dgm:t>
    </dgm:pt>
    <dgm:pt modelId="{340831AE-36DA-44CB-B601-36566B22F656}" type="sibTrans" cxnId="{54F1E743-F0DC-4F16-A069-201DC143F21B}">
      <dgm:prSet/>
      <dgm:spPr/>
      <dgm:t>
        <a:bodyPr/>
        <a:lstStyle/>
        <a:p>
          <a:endParaRPr lang="en-US"/>
        </a:p>
      </dgm:t>
    </dgm:pt>
    <dgm:pt modelId="{B3A01291-EAA0-4F98-B459-DB03FCC369B5}">
      <dgm:prSet/>
      <dgm:spPr/>
      <dgm:t>
        <a:bodyPr/>
        <a:lstStyle/>
        <a:p>
          <a:r>
            <a:rPr lang="en-US" dirty="0"/>
            <a:t>Zero</a:t>
          </a:r>
        </a:p>
      </dgm:t>
    </dgm:pt>
    <dgm:pt modelId="{6E3483AC-FC4A-4BE4-86F8-DA9966F47CD8}" type="parTrans" cxnId="{9D36458D-6AE5-45CB-8072-F6BC118E7BA2}">
      <dgm:prSet/>
      <dgm:spPr/>
      <dgm:t>
        <a:bodyPr/>
        <a:lstStyle/>
        <a:p>
          <a:endParaRPr lang="en-US"/>
        </a:p>
      </dgm:t>
    </dgm:pt>
    <dgm:pt modelId="{CED27DB7-5459-4F78-B3A2-99F20422138C}" type="sibTrans" cxnId="{9D36458D-6AE5-45CB-8072-F6BC118E7BA2}">
      <dgm:prSet/>
      <dgm:spPr/>
      <dgm:t>
        <a:bodyPr/>
        <a:lstStyle/>
        <a:p>
          <a:endParaRPr lang="en-US"/>
        </a:p>
      </dgm:t>
    </dgm:pt>
    <dgm:pt modelId="{D123D9D9-55DB-446A-B2A2-6D77B3F3FFB6}" type="pres">
      <dgm:prSet presAssocID="{555907D0-8A52-472B-B564-A352A42033A5}" presName="linear" presStyleCnt="0">
        <dgm:presLayoutVars>
          <dgm:dir/>
          <dgm:animLvl val="lvl"/>
          <dgm:resizeHandles val="exact"/>
        </dgm:presLayoutVars>
      </dgm:prSet>
      <dgm:spPr/>
    </dgm:pt>
    <dgm:pt modelId="{B3200EEC-E706-47A1-BB11-394FB20B1E5C}" type="pres">
      <dgm:prSet presAssocID="{5C6A4AEE-C7E4-4BDD-9CA9-9B328FB74B36}" presName="parentLin" presStyleCnt="0"/>
      <dgm:spPr/>
    </dgm:pt>
    <dgm:pt modelId="{1906763A-5165-4D13-A45B-FA4740413D08}" type="pres">
      <dgm:prSet presAssocID="{5C6A4AEE-C7E4-4BDD-9CA9-9B328FB74B36}" presName="parentLeftMargin" presStyleLbl="node1" presStyleIdx="0" presStyleCnt="3"/>
      <dgm:spPr/>
    </dgm:pt>
    <dgm:pt modelId="{24A2EE0A-F90D-4755-86A5-04C399EEDDF9}" type="pres">
      <dgm:prSet presAssocID="{5C6A4AEE-C7E4-4BDD-9CA9-9B328FB74B36}" presName="parentText" presStyleLbl="node1" presStyleIdx="0" presStyleCnt="3">
        <dgm:presLayoutVars>
          <dgm:chMax val="0"/>
          <dgm:bulletEnabled val="1"/>
        </dgm:presLayoutVars>
      </dgm:prSet>
      <dgm:spPr/>
    </dgm:pt>
    <dgm:pt modelId="{66B05436-72AE-466F-93BA-A64AB796C032}" type="pres">
      <dgm:prSet presAssocID="{5C6A4AEE-C7E4-4BDD-9CA9-9B328FB74B36}" presName="negativeSpace" presStyleCnt="0"/>
      <dgm:spPr/>
    </dgm:pt>
    <dgm:pt modelId="{029AA8E2-CF18-412F-B9FA-454D6B760C9F}" type="pres">
      <dgm:prSet presAssocID="{5C6A4AEE-C7E4-4BDD-9CA9-9B328FB74B36}" presName="childText" presStyleLbl="conFgAcc1" presStyleIdx="0" presStyleCnt="3">
        <dgm:presLayoutVars>
          <dgm:bulletEnabled val="1"/>
        </dgm:presLayoutVars>
      </dgm:prSet>
      <dgm:spPr/>
    </dgm:pt>
    <dgm:pt modelId="{837EA5B5-9F4E-4452-9D6E-38BE18727561}" type="pres">
      <dgm:prSet presAssocID="{226168C3-136C-42E8-B0C5-2204BB85EA98}" presName="spaceBetweenRectangles" presStyleCnt="0"/>
      <dgm:spPr/>
    </dgm:pt>
    <dgm:pt modelId="{BAC989CE-F913-4045-8315-18F544484417}" type="pres">
      <dgm:prSet presAssocID="{BB3074B1-8FF5-4D68-B3D5-8CB27F61189F}" presName="parentLin" presStyleCnt="0"/>
      <dgm:spPr/>
    </dgm:pt>
    <dgm:pt modelId="{0FA8D72A-B5DC-48E6-8AF3-4D0FA4184D43}" type="pres">
      <dgm:prSet presAssocID="{BB3074B1-8FF5-4D68-B3D5-8CB27F61189F}" presName="parentLeftMargin" presStyleLbl="node1" presStyleIdx="0" presStyleCnt="3"/>
      <dgm:spPr/>
    </dgm:pt>
    <dgm:pt modelId="{3E19D94E-7B65-4C8F-A4BA-184484372F34}" type="pres">
      <dgm:prSet presAssocID="{BB3074B1-8FF5-4D68-B3D5-8CB27F61189F}" presName="parentText" presStyleLbl="node1" presStyleIdx="1" presStyleCnt="3">
        <dgm:presLayoutVars>
          <dgm:chMax val="0"/>
          <dgm:bulletEnabled val="1"/>
        </dgm:presLayoutVars>
      </dgm:prSet>
      <dgm:spPr/>
    </dgm:pt>
    <dgm:pt modelId="{254C5F35-3107-469C-BFA2-74F5A1455771}" type="pres">
      <dgm:prSet presAssocID="{BB3074B1-8FF5-4D68-B3D5-8CB27F61189F}" presName="negativeSpace" presStyleCnt="0"/>
      <dgm:spPr/>
    </dgm:pt>
    <dgm:pt modelId="{8FE3036B-FCCA-4CBD-BABD-529A0A84166C}" type="pres">
      <dgm:prSet presAssocID="{BB3074B1-8FF5-4D68-B3D5-8CB27F61189F}" presName="childText" presStyleLbl="conFgAcc1" presStyleIdx="1" presStyleCnt="3">
        <dgm:presLayoutVars>
          <dgm:bulletEnabled val="1"/>
        </dgm:presLayoutVars>
      </dgm:prSet>
      <dgm:spPr/>
    </dgm:pt>
    <dgm:pt modelId="{2F8A2AFF-F899-4E18-BA97-50943E19EBA8}" type="pres">
      <dgm:prSet presAssocID="{6017CF18-8D65-4197-8AE4-1A873F4E382D}" presName="spaceBetweenRectangles" presStyleCnt="0"/>
      <dgm:spPr/>
    </dgm:pt>
    <dgm:pt modelId="{5B5A0500-0AA4-46D3-BFD8-F008B8CFEBA1}" type="pres">
      <dgm:prSet presAssocID="{5F59200E-F409-4252-82D7-29844AD12D31}" presName="parentLin" presStyleCnt="0"/>
      <dgm:spPr/>
    </dgm:pt>
    <dgm:pt modelId="{54738E47-0512-4EE6-ADF1-4A884345BB54}" type="pres">
      <dgm:prSet presAssocID="{5F59200E-F409-4252-82D7-29844AD12D31}" presName="parentLeftMargin" presStyleLbl="node1" presStyleIdx="1" presStyleCnt="3"/>
      <dgm:spPr/>
    </dgm:pt>
    <dgm:pt modelId="{E0FD4C62-0CFA-4F13-A776-918209DF804B}" type="pres">
      <dgm:prSet presAssocID="{5F59200E-F409-4252-82D7-29844AD12D31}" presName="parentText" presStyleLbl="node1" presStyleIdx="2" presStyleCnt="3">
        <dgm:presLayoutVars>
          <dgm:chMax val="0"/>
          <dgm:bulletEnabled val="1"/>
        </dgm:presLayoutVars>
      </dgm:prSet>
      <dgm:spPr/>
    </dgm:pt>
    <dgm:pt modelId="{D6A40D45-F77F-41A0-BDE4-1657374D2066}" type="pres">
      <dgm:prSet presAssocID="{5F59200E-F409-4252-82D7-29844AD12D31}" presName="negativeSpace" presStyleCnt="0"/>
      <dgm:spPr/>
    </dgm:pt>
    <dgm:pt modelId="{1BE1FA25-6209-4A05-9E56-7A79791DF70C}" type="pres">
      <dgm:prSet presAssocID="{5F59200E-F409-4252-82D7-29844AD12D31}" presName="childText" presStyleLbl="conFgAcc1" presStyleIdx="2" presStyleCnt="3" custScaleY="96274">
        <dgm:presLayoutVars>
          <dgm:bulletEnabled val="1"/>
        </dgm:presLayoutVars>
      </dgm:prSet>
      <dgm:spPr/>
    </dgm:pt>
  </dgm:ptLst>
  <dgm:cxnLst>
    <dgm:cxn modelId="{04EBC800-016E-4460-B9E4-7E4A09258B26}" type="presOf" srcId="{BB3074B1-8FF5-4D68-B3D5-8CB27F61189F}" destId="{3E19D94E-7B65-4C8F-A4BA-184484372F34}" srcOrd="1" destOrd="0" presId="urn:microsoft.com/office/officeart/2005/8/layout/list1"/>
    <dgm:cxn modelId="{CC368004-F6A1-44E8-8AE9-82112FEB9A29}" type="presOf" srcId="{5F59200E-F409-4252-82D7-29844AD12D31}" destId="{54738E47-0512-4EE6-ADF1-4A884345BB54}" srcOrd="0" destOrd="0" presId="urn:microsoft.com/office/officeart/2005/8/layout/list1"/>
    <dgm:cxn modelId="{A5D4E635-7462-4772-9D82-B39648D1DAC2}" srcId="{555907D0-8A52-472B-B564-A352A42033A5}" destId="{BB3074B1-8FF5-4D68-B3D5-8CB27F61189F}" srcOrd="1" destOrd="0" parTransId="{4F2184E9-B63D-4828-8A26-30938E57EEA4}" sibTransId="{6017CF18-8D65-4197-8AE4-1A873F4E382D}"/>
    <dgm:cxn modelId="{75855B3B-58A3-43DB-B71C-F6A8DCAEFA1A}" srcId="{5C6A4AEE-C7E4-4BDD-9CA9-9B328FB74B36}" destId="{E133B3D3-8177-4120-81F5-83CFDA819FEA}" srcOrd="1" destOrd="0" parTransId="{7E4A5B7E-D18E-410D-99FA-50FC79C624D0}" sibTransId="{D9B5F695-7730-4DEF-8C5B-9B24D4A7AAB2}"/>
    <dgm:cxn modelId="{CFA5A943-E768-437E-A4B4-9DFE9EE949E0}" type="presOf" srcId="{5C6A4AEE-C7E4-4BDD-9CA9-9B328FB74B36}" destId="{1906763A-5165-4D13-A45B-FA4740413D08}" srcOrd="0" destOrd="0" presId="urn:microsoft.com/office/officeart/2005/8/layout/list1"/>
    <dgm:cxn modelId="{54F1E743-F0DC-4F16-A069-201DC143F21B}" srcId="{555907D0-8A52-472B-B564-A352A42033A5}" destId="{5F59200E-F409-4252-82D7-29844AD12D31}" srcOrd="2" destOrd="0" parTransId="{8A1B1D3C-4C21-423A-9656-E61344D77C06}" sibTransId="{340831AE-36DA-44CB-B601-36566B22F656}"/>
    <dgm:cxn modelId="{E200136E-E125-443D-82DC-B271D73BDA57}" type="presOf" srcId="{B3A01291-EAA0-4F98-B459-DB03FCC369B5}" destId="{1BE1FA25-6209-4A05-9E56-7A79791DF70C}" srcOrd="0" destOrd="0" presId="urn:microsoft.com/office/officeart/2005/8/layout/list1"/>
    <dgm:cxn modelId="{801DD74F-110A-40DD-8C3F-24B985237FB0}" type="presOf" srcId="{BC8412D3-FA11-4FF6-927A-0C0EB404796E}" destId="{029AA8E2-CF18-412F-B9FA-454D6B760C9F}" srcOrd="0" destOrd="0" presId="urn:microsoft.com/office/officeart/2005/8/layout/list1"/>
    <dgm:cxn modelId="{6ED7137D-D9E9-4459-9439-238FC1BA5684}" type="presOf" srcId="{E133B3D3-8177-4120-81F5-83CFDA819FEA}" destId="{029AA8E2-CF18-412F-B9FA-454D6B760C9F}" srcOrd="0" destOrd="1" presId="urn:microsoft.com/office/officeart/2005/8/layout/list1"/>
    <dgm:cxn modelId="{C115A07F-4448-4651-9547-9D583C1F94EC}" srcId="{555907D0-8A52-472B-B564-A352A42033A5}" destId="{5C6A4AEE-C7E4-4BDD-9CA9-9B328FB74B36}" srcOrd="0" destOrd="0" parTransId="{61B5051B-7BCB-4655-9681-33E3EC4675D5}" sibTransId="{226168C3-136C-42E8-B0C5-2204BB85EA98}"/>
    <dgm:cxn modelId="{9D36458D-6AE5-45CB-8072-F6BC118E7BA2}" srcId="{5F59200E-F409-4252-82D7-29844AD12D31}" destId="{B3A01291-EAA0-4F98-B459-DB03FCC369B5}" srcOrd="0" destOrd="0" parTransId="{6E3483AC-FC4A-4BE4-86F8-DA9966F47CD8}" sibTransId="{CED27DB7-5459-4F78-B3A2-99F20422138C}"/>
    <dgm:cxn modelId="{93E4C296-3912-499A-A5FE-F9CA022C0000}" type="presOf" srcId="{555907D0-8A52-472B-B564-A352A42033A5}" destId="{D123D9D9-55DB-446A-B2A2-6D77B3F3FFB6}" srcOrd="0" destOrd="0" presId="urn:microsoft.com/office/officeart/2005/8/layout/list1"/>
    <dgm:cxn modelId="{D918F6AA-E950-44CE-A671-18255A8DD081}" type="presOf" srcId="{BB3074B1-8FF5-4D68-B3D5-8CB27F61189F}" destId="{0FA8D72A-B5DC-48E6-8AF3-4D0FA4184D43}" srcOrd="0" destOrd="0" presId="urn:microsoft.com/office/officeart/2005/8/layout/list1"/>
    <dgm:cxn modelId="{0DD08FC9-41BB-42B6-9E8A-610A9F3F67FA}" type="presOf" srcId="{5C6A4AEE-C7E4-4BDD-9CA9-9B328FB74B36}" destId="{24A2EE0A-F90D-4755-86A5-04C399EEDDF9}" srcOrd="1" destOrd="0" presId="urn:microsoft.com/office/officeart/2005/8/layout/list1"/>
    <dgm:cxn modelId="{4EAE6CCB-59C2-4142-8206-DB3212EB33F1}" type="presOf" srcId="{5F59200E-F409-4252-82D7-29844AD12D31}" destId="{E0FD4C62-0CFA-4F13-A776-918209DF804B}" srcOrd="1" destOrd="0" presId="urn:microsoft.com/office/officeart/2005/8/layout/list1"/>
    <dgm:cxn modelId="{745A87CE-3EA1-4BF1-9A73-C1B5CB216E20}" srcId="{BB3074B1-8FF5-4D68-B3D5-8CB27F61189F}" destId="{B26903EF-60D0-4632-9CB2-A93CE3D4C1B3}" srcOrd="0" destOrd="0" parTransId="{B1DDEA11-0A8F-4726-8070-1B8A6ACF321D}" sibTransId="{92FCE698-FDA3-43B1-B0EB-910D6C212793}"/>
    <dgm:cxn modelId="{6DFD35F3-D82E-4F43-8198-E5FDF15BBAA1}" type="presOf" srcId="{B26903EF-60D0-4632-9CB2-A93CE3D4C1B3}" destId="{8FE3036B-FCCA-4CBD-BABD-529A0A84166C}" srcOrd="0" destOrd="0" presId="urn:microsoft.com/office/officeart/2005/8/layout/list1"/>
    <dgm:cxn modelId="{9E051DF6-9C95-4C17-8549-977A1D5492CF}" srcId="{5C6A4AEE-C7E4-4BDD-9CA9-9B328FB74B36}" destId="{BC8412D3-FA11-4FF6-927A-0C0EB404796E}" srcOrd="0" destOrd="0" parTransId="{1968922B-2607-495B-9920-787FF179BF3B}" sibTransId="{BD5DE8AD-3128-4214-A5E4-7F085166BE46}"/>
    <dgm:cxn modelId="{A65CA27E-E6CE-478C-B696-79347D4015F5}" type="presParOf" srcId="{D123D9D9-55DB-446A-B2A2-6D77B3F3FFB6}" destId="{B3200EEC-E706-47A1-BB11-394FB20B1E5C}" srcOrd="0" destOrd="0" presId="urn:microsoft.com/office/officeart/2005/8/layout/list1"/>
    <dgm:cxn modelId="{96134110-7CC4-495E-8A74-0A7C7CA6695B}" type="presParOf" srcId="{B3200EEC-E706-47A1-BB11-394FB20B1E5C}" destId="{1906763A-5165-4D13-A45B-FA4740413D08}" srcOrd="0" destOrd="0" presId="urn:microsoft.com/office/officeart/2005/8/layout/list1"/>
    <dgm:cxn modelId="{CB9299A7-6263-4A53-B4A1-4C303AB56A93}" type="presParOf" srcId="{B3200EEC-E706-47A1-BB11-394FB20B1E5C}" destId="{24A2EE0A-F90D-4755-86A5-04C399EEDDF9}" srcOrd="1" destOrd="0" presId="urn:microsoft.com/office/officeart/2005/8/layout/list1"/>
    <dgm:cxn modelId="{E72B9120-5A37-4448-8A77-7A12DA93F9E4}" type="presParOf" srcId="{D123D9D9-55DB-446A-B2A2-6D77B3F3FFB6}" destId="{66B05436-72AE-466F-93BA-A64AB796C032}" srcOrd="1" destOrd="0" presId="urn:microsoft.com/office/officeart/2005/8/layout/list1"/>
    <dgm:cxn modelId="{FCF44FDD-9414-4703-9948-312491905623}" type="presParOf" srcId="{D123D9D9-55DB-446A-B2A2-6D77B3F3FFB6}" destId="{029AA8E2-CF18-412F-B9FA-454D6B760C9F}" srcOrd="2" destOrd="0" presId="urn:microsoft.com/office/officeart/2005/8/layout/list1"/>
    <dgm:cxn modelId="{48A43E7D-2287-4FB6-9FA8-651A2303BFC9}" type="presParOf" srcId="{D123D9D9-55DB-446A-B2A2-6D77B3F3FFB6}" destId="{837EA5B5-9F4E-4452-9D6E-38BE18727561}" srcOrd="3" destOrd="0" presId="urn:microsoft.com/office/officeart/2005/8/layout/list1"/>
    <dgm:cxn modelId="{1F2C003F-BF50-46D8-B4E0-0C2D03292AE9}" type="presParOf" srcId="{D123D9D9-55DB-446A-B2A2-6D77B3F3FFB6}" destId="{BAC989CE-F913-4045-8315-18F544484417}" srcOrd="4" destOrd="0" presId="urn:microsoft.com/office/officeart/2005/8/layout/list1"/>
    <dgm:cxn modelId="{9A4EB7F5-B93C-48C9-923B-9752CC705CFF}" type="presParOf" srcId="{BAC989CE-F913-4045-8315-18F544484417}" destId="{0FA8D72A-B5DC-48E6-8AF3-4D0FA4184D43}" srcOrd="0" destOrd="0" presId="urn:microsoft.com/office/officeart/2005/8/layout/list1"/>
    <dgm:cxn modelId="{E4D12DB1-87C5-4617-A120-D5553ABA5572}" type="presParOf" srcId="{BAC989CE-F913-4045-8315-18F544484417}" destId="{3E19D94E-7B65-4C8F-A4BA-184484372F34}" srcOrd="1" destOrd="0" presId="urn:microsoft.com/office/officeart/2005/8/layout/list1"/>
    <dgm:cxn modelId="{034F932F-592C-4C6F-95B1-AD7B0527F8CD}" type="presParOf" srcId="{D123D9D9-55DB-446A-B2A2-6D77B3F3FFB6}" destId="{254C5F35-3107-469C-BFA2-74F5A1455771}" srcOrd="5" destOrd="0" presId="urn:microsoft.com/office/officeart/2005/8/layout/list1"/>
    <dgm:cxn modelId="{0B02E9E6-C4E7-412A-93A3-405B5FE038F9}" type="presParOf" srcId="{D123D9D9-55DB-446A-B2A2-6D77B3F3FFB6}" destId="{8FE3036B-FCCA-4CBD-BABD-529A0A84166C}" srcOrd="6" destOrd="0" presId="urn:microsoft.com/office/officeart/2005/8/layout/list1"/>
    <dgm:cxn modelId="{E05063B5-0EC7-4EAA-BD22-85EC063385A3}" type="presParOf" srcId="{D123D9D9-55DB-446A-B2A2-6D77B3F3FFB6}" destId="{2F8A2AFF-F899-4E18-BA97-50943E19EBA8}" srcOrd="7" destOrd="0" presId="urn:microsoft.com/office/officeart/2005/8/layout/list1"/>
    <dgm:cxn modelId="{85F0A31F-B7DB-4E13-93D0-F2BAA72CB434}" type="presParOf" srcId="{D123D9D9-55DB-446A-B2A2-6D77B3F3FFB6}" destId="{5B5A0500-0AA4-46D3-BFD8-F008B8CFEBA1}" srcOrd="8" destOrd="0" presId="urn:microsoft.com/office/officeart/2005/8/layout/list1"/>
    <dgm:cxn modelId="{7A1953C9-B294-472B-82F8-EA4915B51A37}" type="presParOf" srcId="{5B5A0500-0AA4-46D3-BFD8-F008B8CFEBA1}" destId="{54738E47-0512-4EE6-ADF1-4A884345BB54}" srcOrd="0" destOrd="0" presId="urn:microsoft.com/office/officeart/2005/8/layout/list1"/>
    <dgm:cxn modelId="{25537E1C-CC4D-416C-AE86-2ED8FD4E54BE}" type="presParOf" srcId="{5B5A0500-0AA4-46D3-BFD8-F008B8CFEBA1}" destId="{E0FD4C62-0CFA-4F13-A776-918209DF804B}" srcOrd="1" destOrd="0" presId="urn:microsoft.com/office/officeart/2005/8/layout/list1"/>
    <dgm:cxn modelId="{B378C88C-5B0B-489D-98C2-C93E46F067B7}" type="presParOf" srcId="{D123D9D9-55DB-446A-B2A2-6D77B3F3FFB6}" destId="{D6A40D45-F77F-41A0-BDE4-1657374D2066}" srcOrd="9" destOrd="0" presId="urn:microsoft.com/office/officeart/2005/8/layout/list1"/>
    <dgm:cxn modelId="{1B40D051-8D00-4198-A706-E2D6AC7FFEB8}" type="presParOf" srcId="{D123D9D9-55DB-446A-B2A2-6D77B3F3FFB6}" destId="{1BE1FA25-6209-4A05-9E56-7A79791DF70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422B2-24E5-4344-9B35-7C8541151451}">
      <dsp:nvSpPr>
        <dsp:cNvPr id="0" name=""/>
        <dsp:cNvSpPr/>
      </dsp:nvSpPr>
      <dsp:spPr>
        <a:xfrm>
          <a:off x="478800" y="1096271"/>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7CA86-E657-4F8B-8D6A-4B4B610360DE}">
      <dsp:nvSpPr>
        <dsp:cNvPr id="0" name=""/>
        <dsp:cNvSpPr/>
      </dsp:nvSpPr>
      <dsp:spPr>
        <a:xfrm>
          <a:off x="712800" y="133027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FE15D9-AD8E-4AC6-9F03-FC1DD41E5C62}">
      <dsp:nvSpPr>
        <dsp:cNvPr id="0" name=""/>
        <dsp:cNvSpPr/>
      </dsp:nvSpPr>
      <dsp:spPr>
        <a:xfrm>
          <a:off x="12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Case Management Contracts - 2</a:t>
          </a:r>
        </a:p>
      </dsp:txBody>
      <dsp:txXfrm>
        <a:off x="127800" y="2536272"/>
        <a:ext cx="1800000" cy="720000"/>
      </dsp:txXfrm>
    </dsp:sp>
    <dsp:sp modelId="{74E7862B-7E6F-48AA-A6D8-AC2161334A24}">
      <dsp:nvSpPr>
        <dsp:cNvPr id="0" name=""/>
        <dsp:cNvSpPr/>
      </dsp:nvSpPr>
      <dsp:spPr>
        <a:xfrm>
          <a:off x="2593800" y="1096271"/>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1D955-15CF-4F07-86AB-92469742ECF8}">
      <dsp:nvSpPr>
        <dsp:cNvPr id="0" name=""/>
        <dsp:cNvSpPr/>
      </dsp:nvSpPr>
      <dsp:spPr>
        <a:xfrm>
          <a:off x="2827800" y="133027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99A84A-B5C7-4B87-934B-3C4ECC59C646}">
      <dsp:nvSpPr>
        <dsp:cNvPr id="0" name=""/>
        <dsp:cNvSpPr/>
      </dsp:nvSpPr>
      <dsp:spPr>
        <a:xfrm>
          <a:off x="2242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Private Landlords Leased - 14</a:t>
          </a:r>
        </a:p>
      </dsp:txBody>
      <dsp:txXfrm>
        <a:off x="2242800" y="2536272"/>
        <a:ext cx="1800000" cy="720000"/>
      </dsp:txXfrm>
    </dsp:sp>
    <dsp:sp modelId="{CAF44767-E135-4DE1-849C-A89CA63D0B70}">
      <dsp:nvSpPr>
        <dsp:cNvPr id="0" name=""/>
        <dsp:cNvSpPr/>
      </dsp:nvSpPr>
      <dsp:spPr>
        <a:xfrm>
          <a:off x="4708800" y="1096271"/>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2F318-A077-442A-8A58-9247759680BA}">
      <dsp:nvSpPr>
        <dsp:cNvPr id="0" name=""/>
        <dsp:cNvSpPr/>
      </dsp:nvSpPr>
      <dsp:spPr>
        <a:xfrm>
          <a:off x="4942800" y="133027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29964B-E471-431C-B067-2F7791C12210}">
      <dsp:nvSpPr>
        <dsp:cNvPr id="0" name=""/>
        <dsp:cNvSpPr/>
      </dsp:nvSpPr>
      <dsp:spPr>
        <a:xfrm>
          <a:off x="435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Couples Housed - 14</a:t>
          </a:r>
        </a:p>
      </dsp:txBody>
      <dsp:txXfrm>
        <a:off x="4357800" y="2536272"/>
        <a:ext cx="1800000" cy="720000"/>
      </dsp:txXfrm>
    </dsp:sp>
    <dsp:sp modelId="{3BC0D67E-9977-4CA8-A5AD-E8D40753DA25}">
      <dsp:nvSpPr>
        <dsp:cNvPr id="0" name=""/>
        <dsp:cNvSpPr/>
      </dsp:nvSpPr>
      <dsp:spPr>
        <a:xfrm>
          <a:off x="6823800" y="1096271"/>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24181-303E-4EBC-A135-2B149F49EBCC}">
      <dsp:nvSpPr>
        <dsp:cNvPr id="0" name=""/>
        <dsp:cNvSpPr/>
      </dsp:nvSpPr>
      <dsp:spPr>
        <a:xfrm>
          <a:off x="7057800" y="133027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87E3E9-5171-4D47-8C9A-EF123C7D9E49}">
      <dsp:nvSpPr>
        <dsp:cNvPr id="0" name=""/>
        <dsp:cNvSpPr/>
      </dsp:nvSpPr>
      <dsp:spPr>
        <a:xfrm>
          <a:off x="6472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Pillows - 146</a:t>
          </a:r>
        </a:p>
      </dsp:txBody>
      <dsp:txXfrm>
        <a:off x="6472800" y="2536272"/>
        <a:ext cx="1800000" cy="720000"/>
      </dsp:txXfrm>
    </dsp:sp>
    <dsp:sp modelId="{D0C4850E-80FF-4EC9-A521-63CB0B159B3D}">
      <dsp:nvSpPr>
        <dsp:cNvPr id="0" name=""/>
        <dsp:cNvSpPr/>
      </dsp:nvSpPr>
      <dsp:spPr>
        <a:xfrm>
          <a:off x="8938800" y="1096271"/>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D1B6E-517A-47EC-8CFB-ADE22BD954A4}">
      <dsp:nvSpPr>
        <dsp:cNvPr id="0" name=""/>
        <dsp:cNvSpPr/>
      </dsp:nvSpPr>
      <dsp:spPr>
        <a:xfrm>
          <a:off x="9172800" y="133027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611B8C-7201-4E86-B5F8-7A7AE5B2F44D}">
      <dsp:nvSpPr>
        <dsp:cNvPr id="0" name=""/>
        <dsp:cNvSpPr/>
      </dsp:nvSpPr>
      <dsp:spPr>
        <a:xfrm>
          <a:off x="858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Clients with Individual Resources - 28</a:t>
          </a:r>
        </a:p>
      </dsp:txBody>
      <dsp:txXfrm>
        <a:off x="8587800" y="253627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AA8E2-CF18-412F-B9FA-454D6B760C9F}">
      <dsp:nvSpPr>
        <dsp:cNvPr id="0" name=""/>
        <dsp:cNvSpPr/>
      </dsp:nvSpPr>
      <dsp:spPr>
        <a:xfrm>
          <a:off x="0" y="797912"/>
          <a:ext cx="6900512" cy="136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79044" rIns="53555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October 2023 – 3,569</a:t>
          </a:r>
        </a:p>
        <a:p>
          <a:pPr marL="228600" lvl="1" indent="-228600" algn="l" defTabSz="1022350">
            <a:lnSpc>
              <a:spcPct val="90000"/>
            </a:lnSpc>
            <a:spcBef>
              <a:spcPct val="0"/>
            </a:spcBef>
            <a:spcAft>
              <a:spcPct val="15000"/>
            </a:spcAft>
            <a:buChar char="•"/>
          </a:pPr>
          <a:r>
            <a:rPr lang="en-US" sz="2300" kern="1200"/>
            <a:t>January 2024 – 3,460</a:t>
          </a:r>
        </a:p>
      </dsp:txBody>
      <dsp:txXfrm>
        <a:off x="0" y="797912"/>
        <a:ext cx="6900512" cy="1360800"/>
      </dsp:txXfrm>
    </dsp:sp>
    <dsp:sp modelId="{24A2EE0A-F90D-4755-86A5-04C399EEDDF9}">
      <dsp:nvSpPr>
        <dsp:cNvPr id="0" name=""/>
        <dsp:cNvSpPr/>
      </dsp:nvSpPr>
      <dsp:spPr>
        <a:xfrm>
          <a:off x="345025" y="443672"/>
          <a:ext cx="4830358"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22350">
            <a:lnSpc>
              <a:spcPct val="90000"/>
            </a:lnSpc>
            <a:spcBef>
              <a:spcPct val="0"/>
            </a:spcBef>
            <a:spcAft>
              <a:spcPct val="35000"/>
            </a:spcAft>
            <a:buNone/>
          </a:pPr>
          <a:r>
            <a:rPr lang="en-US" sz="2300" kern="1200"/>
            <a:t>Number of People Experiencing Homelessness In Anchorage</a:t>
          </a:r>
        </a:p>
      </dsp:txBody>
      <dsp:txXfrm>
        <a:off x="379610" y="478257"/>
        <a:ext cx="4761188" cy="639310"/>
      </dsp:txXfrm>
    </dsp:sp>
    <dsp:sp modelId="{8FE3036B-FCCA-4CBD-BABD-529A0A84166C}">
      <dsp:nvSpPr>
        <dsp:cNvPr id="0" name=""/>
        <dsp:cNvSpPr/>
      </dsp:nvSpPr>
      <dsp:spPr>
        <a:xfrm>
          <a:off x="0" y="2642552"/>
          <a:ext cx="6900512" cy="1001700"/>
        </a:xfrm>
        <a:prstGeom prst="rect">
          <a:avLst/>
        </a:prstGeom>
        <a:solidFill>
          <a:schemeClr val="lt1">
            <a:alpha val="90000"/>
            <a:hueOff val="0"/>
            <a:satOff val="0"/>
            <a:lumOff val="0"/>
            <a:alphaOff val="0"/>
          </a:schemeClr>
        </a:solidFill>
        <a:ln w="12700" cap="flat" cmpd="sng" algn="ctr">
          <a:solidFill>
            <a:schemeClr val="accent2">
              <a:hueOff val="-3454825"/>
              <a:satOff val="-7072"/>
              <a:lumOff val="10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79044" rIns="53555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January 2024 – 36.9%</a:t>
          </a:r>
        </a:p>
      </dsp:txBody>
      <dsp:txXfrm>
        <a:off x="0" y="2642552"/>
        <a:ext cx="6900512" cy="1001700"/>
      </dsp:txXfrm>
    </dsp:sp>
    <dsp:sp modelId="{3E19D94E-7B65-4C8F-A4BA-184484372F34}">
      <dsp:nvSpPr>
        <dsp:cNvPr id="0" name=""/>
        <dsp:cNvSpPr/>
      </dsp:nvSpPr>
      <dsp:spPr>
        <a:xfrm>
          <a:off x="345025" y="2288312"/>
          <a:ext cx="4830358" cy="70848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22350">
            <a:lnSpc>
              <a:spcPct val="90000"/>
            </a:lnSpc>
            <a:spcBef>
              <a:spcPct val="0"/>
            </a:spcBef>
            <a:spcAft>
              <a:spcPct val="35000"/>
            </a:spcAft>
            <a:buNone/>
          </a:pPr>
          <a:r>
            <a:rPr lang="en-US" sz="2300" kern="1200"/>
            <a:t>Percentage of Exits to permanent housing destinations</a:t>
          </a:r>
        </a:p>
      </dsp:txBody>
      <dsp:txXfrm>
        <a:off x="379610" y="2322897"/>
        <a:ext cx="4761188" cy="639310"/>
      </dsp:txXfrm>
    </dsp:sp>
    <dsp:sp modelId="{1BE1FA25-6209-4A05-9E56-7A79791DF70C}">
      <dsp:nvSpPr>
        <dsp:cNvPr id="0" name=""/>
        <dsp:cNvSpPr/>
      </dsp:nvSpPr>
      <dsp:spPr>
        <a:xfrm>
          <a:off x="0" y="4128092"/>
          <a:ext cx="6900512" cy="964376"/>
        </a:xfrm>
        <a:prstGeom prst="rect">
          <a:avLst/>
        </a:prstGeom>
        <a:solidFill>
          <a:schemeClr val="lt1">
            <a:alpha val="90000"/>
            <a:hueOff val="0"/>
            <a:satOff val="0"/>
            <a:lumOff val="0"/>
            <a:alphaOff val="0"/>
          </a:schemeClr>
        </a:solidFill>
        <a:ln w="12700" cap="flat" cmpd="sng" algn="ctr">
          <a:solidFill>
            <a:schemeClr val="accent2">
              <a:hueOff val="-6909651"/>
              <a:satOff val="-14144"/>
              <a:lumOff val="2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79044" rIns="53555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Zero</a:t>
          </a:r>
        </a:p>
      </dsp:txBody>
      <dsp:txXfrm>
        <a:off x="0" y="4128092"/>
        <a:ext cx="6900512" cy="964376"/>
      </dsp:txXfrm>
    </dsp:sp>
    <dsp:sp modelId="{E0FD4C62-0CFA-4F13-A776-918209DF804B}">
      <dsp:nvSpPr>
        <dsp:cNvPr id="0" name=""/>
        <dsp:cNvSpPr/>
      </dsp:nvSpPr>
      <dsp:spPr>
        <a:xfrm>
          <a:off x="345025" y="3773852"/>
          <a:ext cx="4830358" cy="70848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22350">
            <a:lnSpc>
              <a:spcPct val="90000"/>
            </a:lnSpc>
            <a:spcBef>
              <a:spcPct val="0"/>
            </a:spcBef>
            <a:spcAft>
              <a:spcPct val="35000"/>
            </a:spcAft>
            <a:buNone/>
          </a:pPr>
          <a:r>
            <a:rPr lang="en-US" sz="2300" kern="1200" dirty="0"/>
            <a:t>Pilot Project Returns to Homelessness</a:t>
          </a:r>
        </a:p>
      </dsp:txBody>
      <dsp:txXfrm>
        <a:off x="379610" y="3808437"/>
        <a:ext cx="4761188" cy="63931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23:18:45.198"/>
    </inkml:context>
    <inkml:brush xml:id="br0">
      <inkml:brushProperty name="width" value="0.05" units="cm"/>
      <inkml:brushProperty name="height" value="0.05" units="cm"/>
      <inkml:brushProperty name="color" value="#AE198D"/>
      <inkml:brushProperty name="inkEffects" value="galaxy"/>
      <inkml:brushProperty name="anchorX" value="-5080"/>
      <inkml:brushProperty name="anchorY" value="-508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23:18:50.194"/>
    </inkml:context>
    <inkml:brush xml:id="br0">
      <inkml:brushProperty name="width" value="0.05" units="cm"/>
      <inkml:brushProperty name="height" value="0.05" units="cm"/>
      <inkml:brushProperty name="color" value="#AE198D"/>
      <inkml:brushProperty name="inkEffects" value="galaxy"/>
      <inkml:brushProperty name="anchorX" value="-6350"/>
      <inkml:brushProperty name="anchorY" value="-6350"/>
      <inkml:brushProperty name="scaleFactor" value="0.5"/>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9DEE8E8-FBD9-47E0-801C-37C98952BDEC}" type="datetimeFigureOut">
              <a:rPr lang="en-US" smtClean="0"/>
              <a:t>3/20/2024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30EDF5A-D6AF-41F8-9642-2A299F1472E6}" type="slidenum">
              <a:rPr lang="en-US" smtClean="0"/>
              <a:t>‹#›</a:t>
            </a:fld>
            <a:endParaRPr lang="en-US"/>
          </a:p>
        </p:txBody>
      </p:sp>
    </p:spTree>
    <p:extLst>
      <p:ext uri="{BB962C8B-B14F-4D97-AF65-F5344CB8AC3E}">
        <p14:creationId xmlns:p14="http://schemas.microsoft.com/office/powerpoint/2010/main" val="23042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Anchored home set the community goal that the solution to homelessness is housing, and that Anchorage is a housing first community.</a:t>
            </a:r>
          </a:p>
        </p:txBody>
      </p:sp>
      <p:sp>
        <p:nvSpPr>
          <p:cNvPr id="4" name="Slide Number Placeholder 3"/>
          <p:cNvSpPr>
            <a:spLocks noGrp="1"/>
          </p:cNvSpPr>
          <p:nvPr>
            <p:ph type="sldNum" sz="quarter" idx="5"/>
          </p:nvPr>
        </p:nvSpPr>
        <p:spPr/>
        <p:txBody>
          <a:bodyPr/>
          <a:lstStyle/>
          <a:p>
            <a:pPr defTabSz="924916">
              <a:defRPr/>
            </a:pPr>
            <a:fld id="{0DA82660-9C45-8F4B-9545-647112BEFA66}" type="slidenum">
              <a:rPr lang="en-US">
                <a:solidFill>
                  <a:prstClr val="black"/>
                </a:solidFill>
                <a:latin typeface="Calibri" panose="020F0502020204030204"/>
              </a:rPr>
              <a:pPr defTabSz="92491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94258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0DA82660-9C45-8F4B-9545-647112BEFA66}" type="slidenum">
              <a:rPr lang="en-US">
                <a:solidFill>
                  <a:prstClr val="black"/>
                </a:solidFill>
                <a:latin typeface="Calibri" panose="020F0502020204030204"/>
              </a:rPr>
              <a:pPr defTabSz="92491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80973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in a tight market, there are units available and resources and strategies to unlock those units, Gap of nearly 2,500 in early 2023; we know it has grown since then</a:t>
            </a:r>
          </a:p>
          <a:p>
            <a:endParaRPr lang="en-US" dirty="0"/>
          </a:p>
        </p:txBody>
      </p:sp>
      <p:sp>
        <p:nvSpPr>
          <p:cNvPr id="4" name="Slide Number Placeholder 3"/>
          <p:cNvSpPr>
            <a:spLocks noGrp="1"/>
          </p:cNvSpPr>
          <p:nvPr>
            <p:ph type="sldNum" sz="quarter" idx="5"/>
          </p:nvPr>
        </p:nvSpPr>
        <p:spPr/>
        <p:txBody>
          <a:bodyPr/>
          <a:lstStyle/>
          <a:p>
            <a:fld id="{0DA82660-9C45-8F4B-9545-647112BEFA66}" type="slidenum">
              <a:rPr lang="en-US" smtClean="0"/>
              <a:t>3</a:t>
            </a:fld>
            <a:endParaRPr lang="en-US"/>
          </a:p>
        </p:txBody>
      </p:sp>
    </p:spTree>
    <p:extLst>
      <p:ext uri="{BB962C8B-B14F-4D97-AF65-F5344CB8AC3E}">
        <p14:creationId xmlns:p14="http://schemas.microsoft.com/office/powerpoint/2010/main" val="144857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D2B4F-816C-9B14-DA94-2D2EE2973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93CB5-377A-03FD-27BD-0DFE83B8F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E6B33-E2E1-09C4-8613-4CC45F7CD45A}"/>
              </a:ext>
            </a:extLst>
          </p:cNvPr>
          <p:cNvSpPr>
            <a:spLocks noGrp="1"/>
          </p:cNvSpPr>
          <p:nvPr>
            <p:ph type="body" idx="1"/>
          </p:nvPr>
        </p:nvSpPr>
        <p:spPr/>
        <p:txBody>
          <a:bodyPr/>
          <a:lstStyle/>
          <a:p>
            <a:pPr defTabSz="924916">
              <a:defRPr/>
            </a:pPr>
            <a:r>
              <a:rPr lang="en-US" dirty="0"/>
              <a:t>Anchored home also gave us the guidance of how to build that coordinated approach to not just provide services, but to collectively reduce the rates of homelessness and collectively increase the rates of people stably housed.  The core principles include data driven, person centered housing focused, track performance, and course correct.  PDCA</a:t>
            </a:r>
          </a:p>
          <a:p>
            <a:endParaRPr lang="en-US" dirty="0"/>
          </a:p>
        </p:txBody>
      </p:sp>
      <p:sp>
        <p:nvSpPr>
          <p:cNvPr id="4" name="Slide Number Placeholder 3">
            <a:extLst>
              <a:ext uri="{FF2B5EF4-FFF2-40B4-BE49-F238E27FC236}">
                <a16:creationId xmlns:a16="http://schemas.microsoft.com/office/drawing/2014/main" id="{0CA71404-2379-BBEE-37EE-AB256C811240}"/>
              </a:ext>
            </a:extLst>
          </p:cNvPr>
          <p:cNvSpPr>
            <a:spLocks noGrp="1"/>
          </p:cNvSpPr>
          <p:nvPr>
            <p:ph type="sldNum" sz="quarter" idx="5"/>
          </p:nvPr>
        </p:nvSpPr>
        <p:spPr/>
        <p:txBody>
          <a:bodyPr/>
          <a:lstStyle/>
          <a:p>
            <a:fld id="{0DA82660-9C45-8F4B-9545-647112BEFA66}" type="slidenum">
              <a:rPr lang="en-US" smtClean="0"/>
              <a:t>4</a:t>
            </a:fld>
            <a:endParaRPr lang="en-US"/>
          </a:p>
        </p:txBody>
      </p:sp>
    </p:spTree>
    <p:extLst>
      <p:ext uri="{BB962C8B-B14F-4D97-AF65-F5344CB8AC3E}">
        <p14:creationId xmlns:p14="http://schemas.microsoft.com/office/powerpoint/2010/main" val="136742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5748F-30DC-5495-4240-CD345BD6C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C83D7-D0B7-2A07-4245-D28BE61F8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A98D8-055B-01DD-81F7-563138D0A62E}"/>
              </a:ext>
            </a:extLst>
          </p:cNvPr>
          <p:cNvSpPr>
            <a:spLocks noGrp="1"/>
          </p:cNvSpPr>
          <p:nvPr>
            <p:ph type="body" idx="1"/>
          </p:nvPr>
        </p:nvSpPr>
        <p:spPr/>
        <p:txBody>
          <a:bodyPr/>
          <a:lstStyle/>
          <a:p>
            <a:pPr defTabSz="924916">
              <a:defRPr/>
            </a:pPr>
            <a:r>
              <a:rPr lang="en-US" dirty="0"/>
              <a:t>Anchored home also gave us the guidance of how to build that coordinated approach to not just provide services, but to collectively reduce the rates of homelessness and collectively increase the rates of people stably housed.  The core principles include data driven, person centered housing focused, track performance, and course correct.  PDCA</a:t>
            </a:r>
          </a:p>
          <a:p>
            <a:endParaRPr lang="en-US" dirty="0"/>
          </a:p>
        </p:txBody>
      </p:sp>
      <p:sp>
        <p:nvSpPr>
          <p:cNvPr id="4" name="Slide Number Placeholder 3">
            <a:extLst>
              <a:ext uri="{FF2B5EF4-FFF2-40B4-BE49-F238E27FC236}">
                <a16:creationId xmlns:a16="http://schemas.microsoft.com/office/drawing/2014/main" id="{F556AC92-E161-3B77-9C50-E71F499592CE}"/>
              </a:ext>
            </a:extLst>
          </p:cNvPr>
          <p:cNvSpPr>
            <a:spLocks noGrp="1"/>
          </p:cNvSpPr>
          <p:nvPr>
            <p:ph type="sldNum" sz="quarter" idx="5"/>
          </p:nvPr>
        </p:nvSpPr>
        <p:spPr/>
        <p:txBody>
          <a:bodyPr/>
          <a:lstStyle/>
          <a:p>
            <a:fld id="{0DA82660-9C45-8F4B-9545-647112BEFA66}" type="slidenum">
              <a:rPr lang="en-US" smtClean="0"/>
              <a:t>5</a:t>
            </a:fld>
            <a:endParaRPr lang="en-US"/>
          </a:p>
        </p:txBody>
      </p:sp>
    </p:spTree>
    <p:extLst>
      <p:ext uri="{BB962C8B-B14F-4D97-AF65-F5344CB8AC3E}">
        <p14:creationId xmlns:p14="http://schemas.microsoft.com/office/powerpoint/2010/main" val="179029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Anchored home also gave us the guidance of how to build that coordinated approach to not just provide services, but to collectively reduce the rates of homelessness and collectively increase the rates of people stably housed.  The core principles include data driven, person centered housing focused, track performance, and course correct.  PDCA</a:t>
            </a:r>
          </a:p>
          <a:p>
            <a:endParaRPr lang="en-US" dirty="0"/>
          </a:p>
        </p:txBody>
      </p:sp>
      <p:sp>
        <p:nvSpPr>
          <p:cNvPr id="4" name="Slide Number Placeholder 3"/>
          <p:cNvSpPr>
            <a:spLocks noGrp="1"/>
          </p:cNvSpPr>
          <p:nvPr>
            <p:ph type="sldNum" sz="quarter" idx="5"/>
          </p:nvPr>
        </p:nvSpPr>
        <p:spPr/>
        <p:txBody>
          <a:bodyPr/>
          <a:lstStyle/>
          <a:p>
            <a:fld id="{0DA82660-9C45-8F4B-9545-647112BEFA66}" type="slidenum">
              <a:rPr lang="en-US" smtClean="0"/>
              <a:t>6</a:t>
            </a:fld>
            <a:endParaRPr lang="en-US"/>
          </a:p>
        </p:txBody>
      </p:sp>
    </p:spTree>
    <p:extLst>
      <p:ext uri="{BB962C8B-B14F-4D97-AF65-F5344CB8AC3E}">
        <p14:creationId xmlns:p14="http://schemas.microsoft.com/office/powerpoint/2010/main" val="325891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A82660-9C45-8F4B-9545-647112BEFA66}" type="slidenum">
              <a:rPr lang="en-US" smtClean="0"/>
              <a:t>7</a:t>
            </a:fld>
            <a:endParaRPr lang="en-US"/>
          </a:p>
        </p:txBody>
      </p:sp>
    </p:spTree>
    <p:extLst>
      <p:ext uri="{BB962C8B-B14F-4D97-AF65-F5344CB8AC3E}">
        <p14:creationId xmlns:p14="http://schemas.microsoft.com/office/powerpoint/2010/main" val="179621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75645-230F-2C0E-0EC7-9CEAC2838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5231A-4E6C-3F2E-8B20-2C5738826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F512E-EB8A-951C-7414-0DCD3DAC3E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4CCFF7-667C-311F-E10D-075B9848C2E6}"/>
              </a:ext>
            </a:extLst>
          </p:cNvPr>
          <p:cNvSpPr>
            <a:spLocks noGrp="1"/>
          </p:cNvSpPr>
          <p:nvPr>
            <p:ph type="sldNum" sz="quarter" idx="5"/>
          </p:nvPr>
        </p:nvSpPr>
        <p:spPr/>
        <p:txBody>
          <a:bodyPr/>
          <a:lstStyle/>
          <a:p>
            <a:fld id="{0DA82660-9C45-8F4B-9545-647112BEFA66}" type="slidenum">
              <a:rPr lang="en-US" smtClean="0"/>
              <a:t>8</a:t>
            </a:fld>
            <a:endParaRPr lang="en-US"/>
          </a:p>
        </p:txBody>
      </p:sp>
    </p:spTree>
    <p:extLst>
      <p:ext uri="{BB962C8B-B14F-4D97-AF65-F5344CB8AC3E}">
        <p14:creationId xmlns:p14="http://schemas.microsoft.com/office/powerpoint/2010/main" val="130016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A82660-9C45-8F4B-9545-647112BEFA66}" type="slidenum">
              <a:rPr lang="en-US" smtClean="0"/>
              <a:t>13</a:t>
            </a:fld>
            <a:endParaRPr lang="en-US"/>
          </a:p>
        </p:txBody>
      </p:sp>
    </p:spTree>
    <p:extLst>
      <p:ext uri="{BB962C8B-B14F-4D97-AF65-F5344CB8AC3E}">
        <p14:creationId xmlns:p14="http://schemas.microsoft.com/office/powerpoint/2010/main" val="91796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F6E3-D710-94A0-01C4-D1565287E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C045D-790F-938A-CA4D-91230122B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D7E36-7E45-1F8B-A84C-2F35BCECB0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207391-BCF8-C14D-E6BC-A24DB8B6AC4C}"/>
              </a:ext>
            </a:extLst>
          </p:cNvPr>
          <p:cNvSpPr>
            <a:spLocks noGrp="1"/>
          </p:cNvSpPr>
          <p:nvPr>
            <p:ph type="sldNum" sz="quarter" idx="5"/>
          </p:nvPr>
        </p:nvSpPr>
        <p:spPr/>
        <p:txBody>
          <a:bodyPr/>
          <a:lstStyle/>
          <a:p>
            <a:fld id="{0DA82660-9C45-8F4B-9545-647112BEFA66}" type="slidenum">
              <a:rPr lang="en-US" smtClean="0"/>
              <a:t>14</a:t>
            </a:fld>
            <a:endParaRPr lang="en-US"/>
          </a:p>
        </p:txBody>
      </p:sp>
    </p:spTree>
    <p:extLst>
      <p:ext uri="{BB962C8B-B14F-4D97-AF65-F5344CB8AC3E}">
        <p14:creationId xmlns:p14="http://schemas.microsoft.com/office/powerpoint/2010/main" val="562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7A61-B078-25E7-AA3E-7FAF85642D84}"/>
              </a:ext>
            </a:extLst>
          </p:cNvPr>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F91BA68-BB02-3DA2-D01F-3D3EAE8575F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D73295D-8374-1E21-920D-B0EFAF90F5E2}"/>
              </a:ext>
            </a:extLst>
          </p:cNvPr>
          <p:cNvSpPr>
            <a:spLocks noGrp="1"/>
          </p:cNvSpPr>
          <p:nvPr>
            <p:ph type="ftr" sz="quarter" idx="11"/>
          </p:nvPr>
        </p:nvSpPr>
        <p:spPr/>
        <p:txBody>
          <a:bodyPr/>
          <a:lstStyle/>
          <a:p>
            <a:r>
              <a:rPr lang="en-US"/>
              <a:t>Anchorage Coalition to End Homelessness</a:t>
            </a:r>
          </a:p>
        </p:txBody>
      </p:sp>
      <p:sp>
        <p:nvSpPr>
          <p:cNvPr id="6" name="Slide Number Placeholder 5">
            <a:extLst>
              <a:ext uri="{FF2B5EF4-FFF2-40B4-BE49-F238E27FC236}">
                <a16:creationId xmlns:a16="http://schemas.microsoft.com/office/drawing/2014/main" id="{76F6D630-2F42-A1E4-32EB-F8CC102FE70D}"/>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182903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2E6B-5545-38A7-DEB6-556D596185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EEB45A-216A-2625-E897-0E7A7EDAB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3BC322-C15B-70CA-E737-C9CFBAB011FA}"/>
              </a:ext>
            </a:extLst>
          </p:cNvPr>
          <p:cNvSpPr>
            <a:spLocks noGrp="1"/>
          </p:cNvSpPr>
          <p:nvPr>
            <p:ph type="ftr" sz="quarter" idx="11"/>
          </p:nvPr>
        </p:nvSpPr>
        <p:spPr/>
        <p:txBody>
          <a:bodyPr/>
          <a:lstStyle/>
          <a:p>
            <a:r>
              <a:rPr lang="en-US"/>
              <a:t>Anchorage Coalition to End Homelessness</a:t>
            </a:r>
          </a:p>
        </p:txBody>
      </p:sp>
      <p:sp>
        <p:nvSpPr>
          <p:cNvPr id="6" name="Slide Number Placeholder 5">
            <a:extLst>
              <a:ext uri="{FF2B5EF4-FFF2-40B4-BE49-F238E27FC236}">
                <a16:creationId xmlns:a16="http://schemas.microsoft.com/office/drawing/2014/main" id="{6F8B8A37-FCCC-BF2B-C482-D3F57E05F455}"/>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146566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23965-21B3-3FFE-8935-5E48871B13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1FF0AF-81E5-01F8-36B1-2DA6428ED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FC87EA7-C176-BABA-5A6E-85B02353A264}"/>
              </a:ext>
            </a:extLst>
          </p:cNvPr>
          <p:cNvSpPr>
            <a:spLocks noGrp="1"/>
          </p:cNvSpPr>
          <p:nvPr>
            <p:ph type="ftr" sz="quarter" idx="11"/>
          </p:nvPr>
        </p:nvSpPr>
        <p:spPr/>
        <p:txBody>
          <a:bodyPr/>
          <a:lstStyle/>
          <a:p>
            <a:r>
              <a:rPr lang="en-US"/>
              <a:t>Anchorage Coalition to End Homelessness</a:t>
            </a:r>
          </a:p>
        </p:txBody>
      </p:sp>
      <p:sp>
        <p:nvSpPr>
          <p:cNvPr id="6" name="Slide Number Placeholder 5">
            <a:extLst>
              <a:ext uri="{FF2B5EF4-FFF2-40B4-BE49-F238E27FC236}">
                <a16:creationId xmlns:a16="http://schemas.microsoft.com/office/drawing/2014/main" id="{6B4C5469-5121-3401-397D-F73A090B1A83}"/>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340500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926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629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065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098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209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2710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428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606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0379-17F3-D012-942E-B02F0339D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AEF0C-9515-BE5B-E1FD-4739BC186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C00321A-F72F-E768-CC1C-E411D840B177}"/>
              </a:ext>
            </a:extLst>
          </p:cNvPr>
          <p:cNvSpPr>
            <a:spLocks noGrp="1"/>
          </p:cNvSpPr>
          <p:nvPr>
            <p:ph type="ftr" sz="quarter" idx="11"/>
          </p:nvPr>
        </p:nvSpPr>
        <p:spPr/>
        <p:txBody>
          <a:bodyPr/>
          <a:lstStyle/>
          <a:p>
            <a:r>
              <a:rPr lang="en-US"/>
              <a:t>Anchorage Coalition to End Homelessness</a:t>
            </a:r>
          </a:p>
        </p:txBody>
      </p:sp>
      <p:sp>
        <p:nvSpPr>
          <p:cNvPr id="6" name="Slide Number Placeholder 5">
            <a:extLst>
              <a:ext uri="{FF2B5EF4-FFF2-40B4-BE49-F238E27FC236}">
                <a16:creationId xmlns:a16="http://schemas.microsoft.com/office/drawing/2014/main" id="{127B7218-2903-126A-94A4-454D61FA3BB6}"/>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255006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2578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6709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48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6793-65F8-EE7B-E62A-7FD47AA575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C18232-05DF-259A-019C-6FDB4920C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C0DAAB1-5819-FA3B-4C13-0EA040BA21C8}"/>
              </a:ext>
            </a:extLst>
          </p:cNvPr>
          <p:cNvSpPr>
            <a:spLocks noGrp="1"/>
          </p:cNvSpPr>
          <p:nvPr>
            <p:ph type="ftr" sz="quarter" idx="11"/>
          </p:nvPr>
        </p:nvSpPr>
        <p:spPr/>
        <p:txBody>
          <a:bodyPr/>
          <a:lstStyle/>
          <a:p>
            <a:r>
              <a:rPr lang="en-US"/>
              <a:t>Anchorage Coalition to End Homelessness</a:t>
            </a:r>
          </a:p>
        </p:txBody>
      </p:sp>
      <p:sp>
        <p:nvSpPr>
          <p:cNvPr id="6" name="Slide Number Placeholder 5">
            <a:extLst>
              <a:ext uri="{FF2B5EF4-FFF2-40B4-BE49-F238E27FC236}">
                <a16:creationId xmlns:a16="http://schemas.microsoft.com/office/drawing/2014/main" id="{DA4640C5-D5DA-192F-D275-F988D8E10E61}"/>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127641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98B1-257B-5B67-422F-3016F5D2E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E67DC-FB31-27F6-E380-B11CB7285CB9}"/>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268B10-612F-EE13-45A2-4C8ED3E2B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F50FD6F-13A9-D92E-E44D-902F4208B0E1}"/>
              </a:ext>
            </a:extLst>
          </p:cNvPr>
          <p:cNvSpPr>
            <a:spLocks noGrp="1"/>
          </p:cNvSpPr>
          <p:nvPr>
            <p:ph type="ftr" sz="quarter" idx="11"/>
          </p:nvPr>
        </p:nvSpPr>
        <p:spPr/>
        <p:txBody>
          <a:bodyPr/>
          <a:lstStyle/>
          <a:p>
            <a:r>
              <a:rPr lang="en-US"/>
              <a:t>Anchorage Coalition to End Homelessness</a:t>
            </a:r>
          </a:p>
        </p:txBody>
      </p:sp>
      <p:sp>
        <p:nvSpPr>
          <p:cNvPr id="7" name="Slide Number Placeholder 6">
            <a:extLst>
              <a:ext uri="{FF2B5EF4-FFF2-40B4-BE49-F238E27FC236}">
                <a16:creationId xmlns:a16="http://schemas.microsoft.com/office/drawing/2014/main" id="{F3E58B38-F386-2C9F-9536-7C2F5603F0BD}"/>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27524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C822-AF9E-FBD8-B00C-E6C289FAD3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2143CC-2398-5742-E498-9E71C5FC8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39F11-9432-B3AF-823C-8144BA9C3D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9F9A8-8FD6-72E6-6DC5-0BF6EF8B1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E5C70C-0125-2D54-F558-3915E428DF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38A0A94-A4FA-0F73-FB1C-4DDBB095C847}"/>
              </a:ext>
            </a:extLst>
          </p:cNvPr>
          <p:cNvSpPr>
            <a:spLocks noGrp="1"/>
          </p:cNvSpPr>
          <p:nvPr>
            <p:ph type="ftr" sz="quarter" idx="11"/>
          </p:nvPr>
        </p:nvSpPr>
        <p:spPr/>
        <p:txBody>
          <a:bodyPr/>
          <a:lstStyle/>
          <a:p>
            <a:r>
              <a:rPr lang="en-US"/>
              <a:t>Anchorage Coalition to End Homelessness</a:t>
            </a:r>
          </a:p>
        </p:txBody>
      </p:sp>
      <p:sp>
        <p:nvSpPr>
          <p:cNvPr id="9" name="Slide Number Placeholder 8">
            <a:extLst>
              <a:ext uri="{FF2B5EF4-FFF2-40B4-BE49-F238E27FC236}">
                <a16:creationId xmlns:a16="http://schemas.microsoft.com/office/drawing/2014/main" id="{2E03342B-D62A-D409-DB1D-A4D2C8769DCC}"/>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361360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F926-00FD-C759-FE29-CCA4900756D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033F069-F8BF-FCC7-D708-2CF7DEAE6034}"/>
              </a:ext>
            </a:extLst>
          </p:cNvPr>
          <p:cNvSpPr>
            <a:spLocks noGrp="1"/>
          </p:cNvSpPr>
          <p:nvPr>
            <p:ph type="ftr" sz="quarter" idx="11"/>
          </p:nvPr>
        </p:nvSpPr>
        <p:spPr/>
        <p:txBody>
          <a:bodyPr/>
          <a:lstStyle/>
          <a:p>
            <a:r>
              <a:rPr lang="en-US"/>
              <a:t>Anchorage Coalition to End Homelessness</a:t>
            </a:r>
          </a:p>
        </p:txBody>
      </p:sp>
      <p:sp>
        <p:nvSpPr>
          <p:cNvPr id="5" name="Slide Number Placeholder 4">
            <a:extLst>
              <a:ext uri="{FF2B5EF4-FFF2-40B4-BE49-F238E27FC236}">
                <a16:creationId xmlns:a16="http://schemas.microsoft.com/office/drawing/2014/main" id="{A96D6AB8-D378-A9BE-4AFF-4082BB1C3610}"/>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281511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0E28FB-9307-DE7B-778F-B25A97052A11}"/>
              </a:ext>
            </a:extLst>
          </p:cNvPr>
          <p:cNvSpPr>
            <a:spLocks noGrp="1"/>
          </p:cNvSpPr>
          <p:nvPr>
            <p:ph type="ftr" sz="quarter" idx="11"/>
          </p:nvPr>
        </p:nvSpPr>
        <p:spPr/>
        <p:txBody>
          <a:bodyPr/>
          <a:lstStyle/>
          <a:p>
            <a:r>
              <a:rPr lang="en-US"/>
              <a:t>Anchorage Coalition to End Homelessness</a:t>
            </a:r>
          </a:p>
        </p:txBody>
      </p:sp>
      <p:sp>
        <p:nvSpPr>
          <p:cNvPr id="4" name="Slide Number Placeholder 3">
            <a:extLst>
              <a:ext uri="{FF2B5EF4-FFF2-40B4-BE49-F238E27FC236}">
                <a16:creationId xmlns:a16="http://schemas.microsoft.com/office/drawing/2014/main" id="{203F0401-AB11-AEE7-F6DF-6C5A32918BA3}"/>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24506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95DF-3DB8-7DAE-BFB7-CA0A6D680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1AD6D9-10A1-746F-751B-666EA3057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E6EA9E-C432-5533-EDBB-6B012B27B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13E4377-21C5-2139-0465-8E81CF08C4CD}"/>
              </a:ext>
            </a:extLst>
          </p:cNvPr>
          <p:cNvSpPr>
            <a:spLocks noGrp="1"/>
          </p:cNvSpPr>
          <p:nvPr>
            <p:ph type="ftr" sz="quarter" idx="11"/>
          </p:nvPr>
        </p:nvSpPr>
        <p:spPr/>
        <p:txBody>
          <a:bodyPr/>
          <a:lstStyle/>
          <a:p>
            <a:r>
              <a:rPr lang="en-US"/>
              <a:t>Anchorage Coalition to End Homelessness</a:t>
            </a:r>
          </a:p>
        </p:txBody>
      </p:sp>
      <p:sp>
        <p:nvSpPr>
          <p:cNvPr id="7" name="Slide Number Placeholder 6">
            <a:extLst>
              <a:ext uri="{FF2B5EF4-FFF2-40B4-BE49-F238E27FC236}">
                <a16:creationId xmlns:a16="http://schemas.microsoft.com/office/drawing/2014/main" id="{9C794005-5538-C69F-8392-545C11806574}"/>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75336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085E-1DC2-F398-850B-4BC21BB06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A4281-EB27-E4D5-5190-AD29A25293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35CFAF-198B-933A-FCDF-6FE5FAFFC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DEECEE6-1F10-5DBF-5F3E-41A3024F04CC}"/>
              </a:ext>
            </a:extLst>
          </p:cNvPr>
          <p:cNvSpPr>
            <a:spLocks noGrp="1"/>
          </p:cNvSpPr>
          <p:nvPr>
            <p:ph type="ftr" sz="quarter" idx="11"/>
          </p:nvPr>
        </p:nvSpPr>
        <p:spPr/>
        <p:txBody>
          <a:bodyPr/>
          <a:lstStyle/>
          <a:p>
            <a:r>
              <a:rPr lang="en-US"/>
              <a:t>Anchorage Coalition to End Homelessness</a:t>
            </a:r>
          </a:p>
        </p:txBody>
      </p:sp>
      <p:sp>
        <p:nvSpPr>
          <p:cNvPr id="7" name="Slide Number Placeholder 6">
            <a:extLst>
              <a:ext uri="{FF2B5EF4-FFF2-40B4-BE49-F238E27FC236}">
                <a16:creationId xmlns:a16="http://schemas.microsoft.com/office/drawing/2014/main" id="{11C9A745-36F9-3B5F-13DE-FE0FB81868FB}"/>
              </a:ext>
            </a:extLst>
          </p:cNvPr>
          <p:cNvSpPr>
            <a:spLocks noGrp="1"/>
          </p:cNvSpPr>
          <p:nvPr>
            <p:ph type="sldNum" sz="quarter" idx="12"/>
          </p:nvPr>
        </p:nvSpPr>
        <p:spPr/>
        <p:txBody>
          <a:bodyPr/>
          <a:lstStyle/>
          <a:p>
            <a:fld id="{00034AE4-0192-4205-98DD-25A6453BD595}" type="slidenum">
              <a:rPr lang="en-US" smtClean="0"/>
              <a:t>‹#›</a:t>
            </a:fld>
            <a:endParaRPr lang="en-US"/>
          </a:p>
        </p:txBody>
      </p:sp>
    </p:spTree>
    <p:extLst>
      <p:ext uri="{BB962C8B-B14F-4D97-AF65-F5344CB8AC3E}">
        <p14:creationId xmlns:p14="http://schemas.microsoft.com/office/powerpoint/2010/main" val="42740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C38055-9EC1-6A6C-D813-0EEE12D1D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AB88C-E8C4-9542-871B-EC11B43CB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515F0B9-0FDB-BE9F-6B6E-0D14C5614049}"/>
              </a:ext>
            </a:extLst>
          </p:cNvPr>
          <p:cNvSpPr>
            <a:spLocks noGrp="1"/>
          </p:cNvSpPr>
          <p:nvPr>
            <p:ph type="ftr" sz="quarter" idx="3"/>
          </p:nvPr>
        </p:nvSpPr>
        <p:spPr>
          <a:xfrm>
            <a:off x="838200" y="6168921"/>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Anchorage Coalition to End Homelessness</a:t>
            </a:r>
            <a:endParaRPr lang="en-US" dirty="0"/>
          </a:p>
        </p:txBody>
      </p:sp>
      <p:sp>
        <p:nvSpPr>
          <p:cNvPr id="6" name="Slide Number Placeholder 5">
            <a:extLst>
              <a:ext uri="{FF2B5EF4-FFF2-40B4-BE49-F238E27FC236}">
                <a16:creationId xmlns:a16="http://schemas.microsoft.com/office/drawing/2014/main" id="{E3BFC619-6FA0-6012-9B89-8C93DA216CDC}"/>
              </a:ext>
            </a:extLst>
          </p:cNvPr>
          <p:cNvSpPr>
            <a:spLocks noGrp="1"/>
          </p:cNvSpPr>
          <p:nvPr>
            <p:ph type="sldNum" sz="quarter" idx="4"/>
          </p:nvPr>
        </p:nvSpPr>
        <p:spPr>
          <a:xfrm>
            <a:off x="8610600" y="616892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34AE4-0192-4205-98DD-25A6453BD595}" type="slidenum">
              <a:rPr lang="en-US" smtClean="0"/>
              <a:t>‹#›</a:t>
            </a:fld>
            <a:endParaRPr lang="en-US" dirty="0"/>
          </a:p>
        </p:txBody>
      </p:sp>
      <p:pic>
        <p:nvPicPr>
          <p:cNvPr id="7" name="Picture 6" descr="A logo of a house with a person and a child&#10;&#10;Description automatically generated">
            <a:extLst>
              <a:ext uri="{FF2B5EF4-FFF2-40B4-BE49-F238E27FC236}">
                <a16:creationId xmlns:a16="http://schemas.microsoft.com/office/drawing/2014/main" id="{1E47D309-F9CA-1F6B-2D49-0D8079A9E0F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0324" y="5818823"/>
            <a:ext cx="716280" cy="716280"/>
          </a:xfrm>
          <a:prstGeom prst="rect">
            <a:avLst/>
          </a:prstGeom>
        </p:spPr>
      </p:pic>
    </p:spTree>
    <p:extLst>
      <p:ext uri="{BB962C8B-B14F-4D97-AF65-F5344CB8AC3E}">
        <p14:creationId xmlns:p14="http://schemas.microsoft.com/office/powerpoint/2010/main" val="231954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6178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jparks@aceh.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s://www.amazon.com/hz/wishlist/ls/3905R4GBRZ972/ref=hz_ls_biz_e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ceh.org/next-step"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0DFC-699B-879F-99A6-38BC4B08B910}"/>
              </a:ext>
            </a:extLst>
          </p:cNvPr>
          <p:cNvSpPr>
            <a:spLocks noGrp="1"/>
          </p:cNvSpPr>
          <p:nvPr>
            <p:ph type="ctrTitle"/>
          </p:nvPr>
        </p:nvSpPr>
        <p:spPr>
          <a:xfrm>
            <a:off x="1524000" y="1122363"/>
            <a:ext cx="9144000" cy="2637874"/>
          </a:xfrm>
        </p:spPr>
        <p:txBody>
          <a:bodyPr>
            <a:normAutofit fontScale="90000"/>
          </a:bodyPr>
          <a:lstStyle/>
          <a:p>
            <a:pPr algn="ctr"/>
            <a:br>
              <a:rPr lang="en-US" dirty="0"/>
            </a:br>
            <a:br>
              <a:rPr lang="en-US" dirty="0"/>
            </a:br>
            <a:br>
              <a:rPr lang="en-US" dirty="0"/>
            </a:br>
            <a:r>
              <a:rPr lang="en-US" dirty="0"/>
              <a:t>The Next Step</a:t>
            </a:r>
          </a:p>
        </p:txBody>
      </p:sp>
      <p:sp>
        <p:nvSpPr>
          <p:cNvPr id="3" name="Subtitle 2">
            <a:extLst>
              <a:ext uri="{FF2B5EF4-FFF2-40B4-BE49-F238E27FC236}">
                <a16:creationId xmlns:a16="http://schemas.microsoft.com/office/drawing/2014/main" id="{7928D3A5-F782-0B1C-4B9C-B637802FC723}"/>
              </a:ext>
            </a:extLst>
          </p:cNvPr>
          <p:cNvSpPr>
            <a:spLocks noGrp="1"/>
          </p:cNvSpPr>
          <p:nvPr>
            <p:ph type="subTitle" idx="1"/>
          </p:nvPr>
        </p:nvSpPr>
        <p:spPr>
          <a:xfrm>
            <a:off x="1402702" y="4079875"/>
            <a:ext cx="9144000" cy="1655762"/>
          </a:xfrm>
        </p:spPr>
        <p:txBody>
          <a:bodyPr/>
          <a:lstStyle/>
          <a:p>
            <a:pPr algn="ctr"/>
            <a:endParaRPr lang="en-US" dirty="0"/>
          </a:p>
        </p:txBody>
      </p:sp>
      <p:pic>
        <p:nvPicPr>
          <p:cNvPr id="4" name="Picture 3" descr="ACEH logo (an anchored home with a family inside) with horizontal text.">
            <a:extLst>
              <a:ext uri="{FF2B5EF4-FFF2-40B4-BE49-F238E27FC236}">
                <a16:creationId xmlns:a16="http://schemas.microsoft.com/office/drawing/2014/main" id="{241A4AAA-DD6B-5050-3296-C45143817751}"/>
              </a:ext>
            </a:extLst>
          </p:cNvPr>
          <p:cNvPicPr>
            <a:picLocks noChangeAspect="1"/>
          </p:cNvPicPr>
          <p:nvPr/>
        </p:nvPicPr>
        <p:blipFill>
          <a:blip r:embed="rId2"/>
          <a:stretch>
            <a:fillRect/>
          </a:stretch>
        </p:blipFill>
        <p:spPr>
          <a:xfrm>
            <a:off x="1524000" y="759736"/>
            <a:ext cx="4572000" cy="1405890"/>
          </a:xfrm>
          <a:prstGeom prst="rect">
            <a:avLst/>
          </a:prstGeom>
          <a:noFill/>
        </p:spPr>
      </p:pic>
    </p:spTree>
    <p:extLst>
      <p:ext uri="{BB962C8B-B14F-4D97-AF65-F5344CB8AC3E}">
        <p14:creationId xmlns:p14="http://schemas.microsoft.com/office/powerpoint/2010/main" val="370541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5E2391-1CEA-F273-B7F2-55EEFC0507DB}"/>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A27513C-8A92-0D74-7AF4-5CE84C909FE8}"/>
              </a:ext>
            </a:extLst>
          </p:cNvPr>
          <p:cNvSpPr txBox="1"/>
          <p:nvPr/>
        </p:nvSpPr>
        <p:spPr>
          <a:xfrm>
            <a:off x="838200" y="557188"/>
            <a:ext cx="10515600" cy="1133499"/>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5200" kern="1200" dirty="0">
                <a:solidFill>
                  <a:schemeClr val="tx1"/>
                </a:solidFill>
                <a:latin typeface="+mj-lt"/>
                <a:ea typeface="+mj-ea"/>
                <a:cs typeface="+mj-cs"/>
              </a:rPr>
              <a:t>The Next Step – By the Numbers</a:t>
            </a:r>
          </a:p>
          <a:p>
            <a:pPr algn="ctr">
              <a:lnSpc>
                <a:spcPct val="90000"/>
              </a:lnSpc>
              <a:spcBef>
                <a:spcPct val="0"/>
              </a:spcBef>
              <a:spcAft>
                <a:spcPts val="600"/>
              </a:spcAft>
            </a:pPr>
            <a:r>
              <a:rPr lang="en-US" sz="2600" dirty="0">
                <a:latin typeface="+mj-lt"/>
                <a:ea typeface="+mj-ea"/>
                <a:cs typeface="+mj-cs"/>
              </a:rPr>
              <a:t>As of February 28, 2024</a:t>
            </a:r>
            <a:endParaRPr lang="en-US" sz="2600" kern="1200" dirty="0">
              <a:solidFill>
                <a:schemeClr val="tx1"/>
              </a:solidFill>
              <a:latin typeface="+mj-lt"/>
              <a:ea typeface="+mj-ea"/>
              <a:cs typeface="+mj-cs"/>
            </a:endParaRPr>
          </a:p>
        </p:txBody>
      </p:sp>
      <p:graphicFrame>
        <p:nvGraphicFramePr>
          <p:cNvPr id="55" name="TextBox 1">
            <a:extLst>
              <a:ext uri="{FF2B5EF4-FFF2-40B4-BE49-F238E27FC236}">
                <a16:creationId xmlns:a16="http://schemas.microsoft.com/office/drawing/2014/main" id="{6A01DCE0-EE14-437F-E73E-579F803F6A54}"/>
              </a:ext>
            </a:extLst>
          </p:cNvPr>
          <p:cNvGraphicFramePr/>
          <p:nvPr>
            <p:extLst>
              <p:ext uri="{D42A27DB-BD31-4B8C-83A1-F6EECF244321}">
                <p14:modId xmlns:p14="http://schemas.microsoft.com/office/powerpoint/2010/main" val="429450386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497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1661F-E6EC-D993-A5C6-1FC73FEFD602}"/>
              </a:ext>
            </a:extLst>
          </p:cNvPr>
          <p:cNvSpPr txBox="1"/>
          <p:nvPr/>
        </p:nvSpPr>
        <p:spPr>
          <a:xfrm>
            <a:off x="635000" y="640823"/>
            <a:ext cx="3418659"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Measuring Success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323F153-2070-33A2-612D-E97D25DDCC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034AE4-0192-4205-98DD-25A6453BD595}" type="slidenum">
              <a:rPr lang="en-US" smtClean="0"/>
              <a:pPr>
                <a:spcAft>
                  <a:spcPts val="600"/>
                </a:spcAft>
              </a:pPr>
              <a:t>11</a:t>
            </a:fld>
            <a:endParaRPr lang="en-US"/>
          </a:p>
        </p:txBody>
      </p:sp>
      <p:graphicFrame>
        <p:nvGraphicFramePr>
          <p:cNvPr id="8" name="TextBox 3">
            <a:extLst>
              <a:ext uri="{FF2B5EF4-FFF2-40B4-BE49-F238E27FC236}">
                <a16:creationId xmlns:a16="http://schemas.microsoft.com/office/drawing/2014/main" id="{78421606-D232-012A-C78B-1E26F0149225}"/>
              </a:ext>
            </a:extLst>
          </p:cNvPr>
          <p:cNvGraphicFramePr/>
          <p:nvPr>
            <p:extLst>
              <p:ext uri="{D42A27DB-BD31-4B8C-83A1-F6EECF244321}">
                <p14:modId xmlns:p14="http://schemas.microsoft.com/office/powerpoint/2010/main" val="27945603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68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686D3-A64F-ECEB-CCCA-769AA869840E}"/>
              </a:ext>
            </a:extLst>
          </p:cNvPr>
          <p:cNvSpPr>
            <a:spLocks noGrp="1"/>
          </p:cNvSpPr>
          <p:nvPr>
            <p:ph type="title"/>
          </p:nvPr>
        </p:nvSpPr>
        <p:spPr>
          <a:xfrm>
            <a:off x="640080" y="325369"/>
            <a:ext cx="4368602" cy="1956841"/>
          </a:xfrm>
        </p:spPr>
        <p:txBody>
          <a:bodyPr anchor="b">
            <a:normAutofit/>
          </a:bodyPr>
          <a:lstStyle/>
          <a:p>
            <a:r>
              <a:rPr lang="en-US" sz="5400" dirty="0"/>
              <a:t>What’s Next?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999A37-5A14-B5F8-27BB-19813AE12392}"/>
              </a:ext>
            </a:extLst>
          </p:cNvPr>
          <p:cNvSpPr>
            <a:spLocks noGrp="1"/>
          </p:cNvSpPr>
          <p:nvPr>
            <p:ph idx="1"/>
          </p:nvPr>
        </p:nvSpPr>
        <p:spPr>
          <a:xfrm>
            <a:off x="640080" y="2872899"/>
            <a:ext cx="4243589" cy="3320668"/>
          </a:xfrm>
        </p:spPr>
        <p:txBody>
          <a:bodyPr>
            <a:normAutofit/>
          </a:bodyPr>
          <a:lstStyle/>
          <a:p>
            <a:pPr marL="294323" indent="-294323" defTabSz="941832">
              <a:buFont typeface="Arial" panose="020B0604020202020204" pitchFamily="34" charset="0"/>
              <a:buChar char="•"/>
            </a:pPr>
            <a:r>
              <a:rPr lang="en-US" sz="2200" kern="1200" dirty="0">
                <a:latin typeface="+mn-lt"/>
                <a:ea typeface="+mn-ea"/>
                <a:cs typeface="+mn-cs"/>
              </a:rPr>
              <a:t>Second </a:t>
            </a:r>
            <a:r>
              <a:rPr lang="en-US" sz="2200" dirty="0"/>
              <a:t>b</a:t>
            </a:r>
            <a:r>
              <a:rPr lang="en-US" sz="2200" kern="1200" dirty="0">
                <a:latin typeface="+mn-lt"/>
                <a:ea typeface="+mn-ea"/>
                <a:cs typeface="+mn-cs"/>
              </a:rPr>
              <a:t>y </a:t>
            </a:r>
            <a:r>
              <a:rPr lang="en-US" sz="2200" dirty="0"/>
              <a:t>n</a:t>
            </a:r>
            <a:r>
              <a:rPr lang="en-US" sz="2200" kern="1200" dirty="0">
                <a:latin typeface="+mn-lt"/>
                <a:ea typeface="+mn-ea"/>
                <a:cs typeface="+mn-cs"/>
              </a:rPr>
              <a:t>ame list </a:t>
            </a:r>
          </a:p>
          <a:p>
            <a:pPr marL="294323" indent="-294323" defTabSz="941832">
              <a:buFont typeface="Arial" panose="020B0604020202020204" pitchFamily="34" charset="0"/>
              <a:buChar char="•"/>
            </a:pPr>
            <a:r>
              <a:rPr lang="en-US" sz="2200" kern="1200" dirty="0">
                <a:latin typeface="+mn-lt"/>
                <a:ea typeface="+mn-ea"/>
                <a:cs typeface="+mn-cs"/>
              </a:rPr>
              <a:t>Continue to recruit landlords</a:t>
            </a:r>
          </a:p>
          <a:p>
            <a:pPr marL="294323" indent="-294323" defTabSz="941832">
              <a:buFont typeface="Arial" panose="020B0604020202020204" pitchFamily="34" charset="0"/>
              <a:buChar char="•"/>
            </a:pPr>
            <a:r>
              <a:rPr lang="en-US" sz="2200" dirty="0"/>
              <a:t>Preparation for Phase 2 this summer</a:t>
            </a:r>
          </a:p>
          <a:p>
            <a:pPr marL="294323" indent="-294323" defTabSz="941832">
              <a:buFont typeface="Arial" panose="020B0604020202020204" pitchFamily="34" charset="0"/>
              <a:buChar char="•"/>
            </a:pPr>
            <a:r>
              <a:rPr lang="en-US" sz="2200" dirty="0"/>
              <a:t>Solicit support for the continuation of the project</a:t>
            </a:r>
            <a:endParaRPr lang="en-US" sz="2200" kern="1200" dirty="0">
              <a:latin typeface="+mn-lt"/>
              <a:ea typeface="+mn-ea"/>
              <a:cs typeface="+mn-cs"/>
            </a:endParaRPr>
          </a:p>
          <a:p>
            <a:endParaRPr lang="en-US" sz="2200" dirty="0"/>
          </a:p>
        </p:txBody>
      </p:sp>
      <p:pic>
        <p:nvPicPr>
          <p:cNvPr id="6" name="Picture 5" descr="Analogue clock">
            <a:extLst>
              <a:ext uri="{FF2B5EF4-FFF2-40B4-BE49-F238E27FC236}">
                <a16:creationId xmlns:a16="http://schemas.microsoft.com/office/drawing/2014/main" id="{AFA9FE97-05FB-8799-BB9A-A3D7FE0F6C17}"/>
              </a:ext>
            </a:extLst>
          </p:cNvPr>
          <p:cNvPicPr>
            <a:picLocks noChangeAspect="1"/>
          </p:cNvPicPr>
          <p:nvPr/>
        </p:nvPicPr>
        <p:blipFill rotWithShape="1">
          <a:blip r:embed="rId2"/>
          <a:srcRect l="27553" r="54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6F6E6CC-ABBD-2654-E2D6-FA466B1CBDAB}"/>
              </a:ext>
            </a:extLst>
          </p:cNvPr>
          <p:cNvSpPr>
            <a:spLocks noGrp="1"/>
          </p:cNvSpPr>
          <p:nvPr>
            <p:ph type="sldNum" sz="quarter" idx="12"/>
          </p:nvPr>
        </p:nvSpPr>
        <p:spPr>
          <a:xfrm>
            <a:off x="10439400" y="6356350"/>
            <a:ext cx="914400" cy="365125"/>
          </a:xfrm>
        </p:spPr>
        <p:txBody>
          <a:bodyPr>
            <a:normAutofit/>
          </a:bodyPr>
          <a:lstStyle/>
          <a:p>
            <a:pPr>
              <a:spcAft>
                <a:spcPts val="600"/>
              </a:spcAft>
            </a:pPr>
            <a:fld id="{00034AE4-0192-4205-98DD-25A6453BD595}"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83270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8800" y="1295400"/>
            <a:ext cx="11404600" cy="1360116"/>
          </a:xfrm>
          <a:prstGeom prst="rect">
            <a:avLst/>
          </a:prstGeom>
        </p:spPr>
        <p:txBody>
          <a:bodyPr wrap="square" lIns="0" tIns="0" rIns="0" bIns="0" rtlCol="0" anchor="t">
            <a:spAutoFit/>
          </a:bodyPr>
          <a:lstStyle/>
          <a:p>
            <a:pPr algn="ctr">
              <a:lnSpc>
                <a:spcPts val="5000"/>
              </a:lnSpc>
            </a:pPr>
            <a:r>
              <a:rPr lang="en-US" sz="4000" dirty="0">
                <a:solidFill>
                  <a:srgbClr val="1B387C"/>
                </a:solidFill>
                <a:latin typeface="Arial" panose="020B0604020202020204" pitchFamily="34" charset="0"/>
                <a:cs typeface="Arial" panose="020B0604020202020204" pitchFamily="34" charset="0"/>
              </a:rPr>
              <a:t>Join us in taking the </a:t>
            </a:r>
            <a:r>
              <a:rPr lang="en-US" sz="4000" b="1" dirty="0">
                <a:solidFill>
                  <a:srgbClr val="FFC96C"/>
                </a:solidFill>
                <a:latin typeface="Arial" panose="020B0604020202020204" pitchFamily="34" charset="0"/>
                <a:cs typeface="Arial" panose="020B0604020202020204" pitchFamily="34" charset="0"/>
              </a:rPr>
              <a:t>NEXT STEP</a:t>
            </a:r>
            <a:r>
              <a:rPr lang="en-US" sz="4000" b="1" dirty="0">
                <a:solidFill>
                  <a:srgbClr val="1B387C"/>
                </a:solidFill>
                <a:latin typeface="Arial" panose="020B0604020202020204" pitchFamily="34" charset="0"/>
                <a:cs typeface="Arial" panose="020B0604020202020204" pitchFamily="34" charset="0"/>
              </a:rPr>
              <a:t>!</a:t>
            </a:r>
            <a:endParaRPr lang="en-US" sz="4000" dirty="0">
              <a:solidFill>
                <a:srgbClr val="1B387C"/>
              </a:solidFill>
              <a:latin typeface="Arial" panose="020B0604020202020204" pitchFamily="34" charset="0"/>
              <a:cs typeface="Arial" panose="020B0604020202020204" pitchFamily="34" charset="0"/>
            </a:endParaRPr>
          </a:p>
          <a:p>
            <a:pPr>
              <a:lnSpc>
                <a:spcPts val="2917"/>
              </a:lnSpc>
            </a:pPr>
            <a:endParaRPr lang="en-US" sz="2333" dirty="0">
              <a:solidFill>
                <a:srgbClr val="2A3D45"/>
              </a:solidFill>
              <a:latin typeface="Arial" panose="020B0604020202020204" pitchFamily="34" charset="0"/>
              <a:cs typeface="Arial" panose="020B0604020202020204" pitchFamily="34" charset="0"/>
            </a:endParaRPr>
          </a:p>
          <a:p>
            <a:pPr>
              <a:lnSpc>
                <a:spcPts val="2917"/>
              </a:lnSpc>
            </a:pPr>
            <a:endParaRPr lang="en-US" sz="2333" b="1" dirty="0">
              <a:solidFill>
                <a:srgbClr val="1B387C"/>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BE1B907-D741-3C12-13FB-48D9E4907521}"/>
              </a:ext>
            </a:extLst>
          </p:cNvPr>
          <p:cNvSpPr txBox="1"/>
          <p:nvPr/>
        </p:nvSpPr>
        <p:spPr>
          <a:xfrm>
            <a:off x="2456552" y="269241"/>
            <a:ext cx="4684552" cy="913199"/>
          </a:xfrm>
          <a:prstGeom prst="rect">
            <a:avLst/>
          </a:prstGeom>
          <a:noFill/>
        </p:spPr>
        <p:txBody>
          <a:bodyPr wrap="none" rtlCol="0">
            <a:spAutoFit/>
          </a:bodyPr>
          <a:lstStyle/>
          <a:p>
            <a:pPr algn="ctr"/>
            <a:r>
              <a:rPr lang="en-US" sz="5334" b="1" dirty="0">
                <a:solidFill>
                  <a:srgbClr val="1B387C"/>
                </a:solidFill>
                <a:latin typeface="Arial" panose="020B0604020202020204" pitchFamily="34" charset="0"/>
                <a:cs typeface="Arial" panose="020B0604020202020204" pitchFamily="34" charset="0"/>
              </a:rPr>
              <a:t>Want to help?</a:t>
            </a:r>
          </a:p>
        </p:txBody>
      </p:sp>
      <p:pic>
        <p:nvPicPr>
          <p:cNvPr id="4" name="Picture 3" descr="A person standing on a snowy porch&#10;&#10;Description automatically generated">
            <a:extLst>
              <a:ext uri="{FF2B5EF4-FFF2-40B4-BE49-F238E27FC236}">
                <a16:creationId xmlns:a16="http://schemas.microsoft.com/office/drawing/2014/main" id="{7454ABEA-523A-601F-62C5-A3F6B8E26A55}"/>
              </a:ext>
            </a:extLst>
          </p:cNvPr>
          <p:cNvPicPr>
            <a:picLocks noChangeAspect="1"/>
          </p:cNvPicPr>
          <p:nvPr/>
        </p:nvPicPr>
        <p:blipFill rotWithShape="1">
          <a:blip r:embed="rId3">
            <a:extLst>
              <a:ext uri="{28A0092B-C50C-407E-A947-70E740481C1C}">
                <a14:useLocalDpi xmlns:a14="http://schemas.microsoft.com/office/drawing/2010/main" val="0"/>
              </a:ext>
            </a:extLst>
          </a:blip>
          <a:srcRect t="30574"/>
          <a:stretch/>
        </p:blipFill>
        <p:spPr>
          <a:xfrm>
            <a:off x="2396434" y="2565400"/>
            <a:ext cx="7932531" cy="40233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8213-B7A2-50DF-4331-A72408DF0EF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0E2E393-2C2F-5B35-8A83-7908F5DE4E19}"/>
              </a:ext>
            </a:extLst>
          </p:cNvPr>
          <p:cNvSpPr txBox="1"/>
          <p:nvPr/>
        </p:nvSpPr>
        <p:spPr>
          <a:xfrm>
            <a:off x="4521200" y="1391139"/>
            <a:ext cx="6350000" cy="5578450"/>
          </a:xfrm>
          <a:prstGeom prst="rect">
            <a:avLst/>
          </a:prstGeom>
        </p:spPr>
        <p:txBody>
          <a:bodyPr wrap="square" lIns="0" tIns="0" rIns="0" bIns="0" rtlCol="0" anchor="t">
            <a:spAutoFit/>
          </a:bodyPr>
          <a:lstStyle/>
          <a:p>
            <a:pPr>
              <a:lnSpc>
                <a:spcPts val="2917"/>
              </a:lnSpc>
            </a:pPr>
            <a:endParaRPr lang="en-US" sz="2333" dirty="0">
              <a:solidFill>
                <a:srgbClr val="2A3D45"/>
              </a:solidFill>
              <a:latin typeface="Arial" panose="020B0604020202020204" pitchFamily="34" charset="0"/>
              <a:cs typeface="Arial" panose="020B0604020202020204" pitchFamily="34" charset="0"/>
            </a:endParaRPr>
          </a:p>
          <a:p>
            <a:pPr marL="457223" indent="-457223">
              <a:lnSpc>
                <a:spcPts val="2917"/>
              </a:lnSpc>
              <a:buFont typeface="Wingdings" panose="05000000000000000000" pitchFamily="2" charset="2"/>
              <a:buChar char="q"/>
            </a:pPr>
            <a:r>
              <a:rPr lang="en-US" sz="3200" dirty="0">
                <a:solidFill>
                  <a:srgbClr val="1B387C"/>
                </a:solidFill>
                <a:latin typeface="Arial" panose="020B0604020202020204" pitchFamily="34" charset="0"/>
                <a:cs typeface="Arial" panose="020B0604020202020204" pitchFamily="34" charset="0"/>
              </a:rPr>
              <a:t>Housing units at market rate. Landlords, connect with Jessica Parks, </a:t>
            </a:r>
            <a:r>
              <a:rPr lang="en-US" sz="3200" dirty="0">
                <a:solidFill>
                  <a:srgbClr val="1B387C"/>
                </a:solidFill>
                <a:latin typeface="Arial" panose="020B0604020202020204" pitchFamily="34" charset="0"/>
                <a:cs typeface="Arial" panose="020B0604020202020204" pitchFamily="34" charset="0"/>
                <a:hlinkClick r:id="rId3"/>
              </a:rPr>
              <a:t>jparks@aceh.org</a:t>
            </a:r>
            <a:r>
              <a:rPr lang="en-US" sz="3200" dirty="0">
                <a:solidFill>
                  <a:srgbClr val="1B387C"/>
                </a:solidFill>
                <a:latin typeface="Arial" panose="020B0604020202020204" pitchFamily="34" charset="0"/>
                <a:cs typeface="Arial" panose="020B0604020202020204" pitchFamily="34" charset="0"/>
              </a:rPr>
              <a:t>. </a:t>
            </a:r>
          </a:p>
          <a:p>
            <a:pPr marL="457223" indent="-457223">
              <a:lnSpc>
                <a:spcPts val="2917"/>
              </a:lnSpc>
              <a:buFont typeface="Wingdings" panose="05000000000000000000" pitchFamily="2" charset="2"/>
              <a:buChar char="q"/>
            </a:pPr>
            <a:endParaRPr lang="en-US" sz="3200" dirty="0">
              <a:solidFill>
                <a:srgbClr val="1B387C"/>
              </a:solidFill>
              <a:latin typeface="Arial" panose="020B0604020202020204" pitchFamily="34" charset="0"/>
              <a:cs typeface="Arial" panose="020B0604020202020204" pitchFamily="34" charset="0"/>
            </a:endParaRPr>
          </a:p>
          <a:p>
            <a:pPr marL="457223" indent="-457223">
              <a:lnSpc>
                <a:spcPts val="2917"/>
              </a:lnSpc>
              <a:buFont typeface="Wingdings" panose="05000000000000000000" pitchFamily="2" charset="2"/>
              <a:buChar char="q"/>
            </a:pPr>
            <a:endParaRPr lang="en-US" sz="3200" dirty="0">
              <a:solidFill>
                <a:srgbClr val="1B387C"/>
              </a:solidFill>
              <a:latin typeface="Arial" panose="020B0604020202020204" pitchFamily="34" charset="0"/>
              <a:cs typeface="Arial" panose="020B0604020202020204" pitchFamily="34" charset="0"/>
            </a:endParaRPr>
          </a:p>
          <a:p>
            <a:pPr marL="457223" indent="-457223">
              <a:lnSpc>
                <a:spcPts val="2917"/>
              </a:lnSpc>
              <a:buFont typeface="Wingdings" panose="05000000000000000000" pitchFamily="2" charset="2"/>
              <a:buChar char="q"/>
            </a:pPr>
            <a:endParaRPr lang="en-US" sz="3200" dirty="0">
              <a:solidFill>
                <a:srgbClr val="1B387C"/>
              </a:solidFill>
              <a:latin typeface="Arial" panose="020B0604020202020204" pitchFamily="34" charset="0"/>
              <a:cs typeface="Arial" panose="020B0604020202020204" pitchFamily="34" charset="0"/>
            </a:endParaRPr>
          </a:p>
          <a:p>
            <a:pPr marL="457223" indent="-457223">
              <a:lnSpc>
                <a:spcPts val="2917"/>
              </a:lnSpc>
              <a:buFont typeface="Wingdings" panose="05000000000000000000" pitchFamily="2" charset="2"/>
              <a:buChar char="q"/>
            </a:pPr>
            <a:endParaRPr lang="en-US" sz="3200" dirty="0">
              <a:solidFill>
                <a:srgbClr val="1B387C"/>
              </a:solidFill>
              <a:latin typeface="Arial" panose="020B0604020202020204" pitchFamily="34" charset="0"/>
              <a:cs typeface="Arial" panose="020B0604020202020204" pitchFamily="34" charset="0"/>
            </a:endParaRPr>
          </a:p>
          <a:p>
            <a:pPr marL="457223" indent="-457223">
              <a:lnSpc>
                <a:spcPts val="2917"/>
              </a:lnSpc>
              <a:buFont typeface="Wingdings" panose="05000000000000000000" pitchFamily="2" charset="2"/>
              <a:buChar char="q"/>
            </a:pPr>
            <a:r>
              <a:rPr lang="en-US" sz="3200" dirty="0">
                <a:solidFill>
                  <a:srgbClr val="1B387C"/>
                </a:solidFill>
                <a:latin typeface="Arial" panose="020B0604020202020204" pitchFamily="34" charset="0"/>
                <a:cs typeface="Arial" panose="020B0604020202020204" pitchFamily="34" charset="0"/>
              </a:rPr>
              <a:t>Donations of items for move-in kits. See the </a:t>
            </a:r>
            <a:r>
              <a:rPr lang="en-US" sz="3200" dirty="0">
                <a:solidFill>
                  <a:srgbClr val="1B387C"/>
                </a:solidFill>
                <a:latin typeface="Arial" panose="020B0604020202020204" pitchFamily="34" charset="0"/>
                <a:cs typeface="Arial" panose="020B0604020202020204" pitchFamily="34" charset="0"/>
                <a:hlinkClick r:id="rId4"/>
              </a:rPr>
              <a:t>wish list</a:t>
            </a:r>
            <a:r>
              <a:rPr lang="en-US" sz="3200" dirty="0">
                <a:solidFill>
                  <a:srgbClr val="1B387C"/>
                </a:solidFill>
                <a:latin typeface="Arial" panose="020B0604020202020204" pitchFamily="34" charset="0"/>
                <a:cs typeface="Arial" panose="020B0604020202020204" pitchFamily="34" charset="0"/>
              </a:rPr>
              <a:t> and drop off food and new household goods at 3427 E. Tudor Road, Suite A.</a:t>
            </a:r>
          </a:p>
          <a:p>
            <a:pPr marL="304815" indent="-304815">
              <a:lnSpc>
                <a:spcPts val="2917"/>
              </a:lnSpc>
              <a:buFont typeface="Arial" panose="020B0604020202020204" pitchFamily="34" charset="0"/>
              <a:buChar char="•"/>
            </a:pPr>
            <a:endParaRPr lang="en-US" sz="2667" dirty="0">
              <a:solidFill>
                <a:srgbClr val="1B387C"/>
              </a:solidFill>
              <a:latin typeface="Arial" panose="020B0604020202020204" pitchFamily="34" charset="0"/>
              <a:cs typeface="Arial" panose="020B0604020202020204" pitchFamily="34" charset="0"/>
            </a:endParaRPr>
          </a:p>
          <a:p>
            <a:pPr marL="304815" indent="-304815">
              <a:lnSpc>
                <a:spcPts val="2917"/>
              </a:lnSpc>
              <a:buFont typeface="Arial" panose="020B0604020202020204" pitchFamily="34" charset="0"/>
              <a:buChar char="•"/>
            </a:pPr>
            <a:endParaRPr lang="en-US" sz="2667" dirty="0">
              <a:solidFill>
                <a:srgbClr val="1B387C"/>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975B829-561B-3D11-3688-0AE5EF18584C}"/>
              </a:ext>
            </a:extLst>
          </p:cNvPr>
          <p:cNvSpPr txBox="1"/>
          <p:nvPr/>
        </p:nvSpPr>
        <p:spPr>
          <a:xfrm>
            <a:off x="1625600" y="457739"/>
            <a:ext cx="8247771" cy="527004"/>
          </a:xfrm>
          <a:prstGeom prst="rect">
            <a:avLst/>
          </a:prstGeom>
          <a:noFill/>
        </p:spPr>
        <p:txBody>
          <a:bodyPr wrap="none" rtlCol="0">
            <a:spAutoFit/>
          </a:bodyPr>
          <a:lstStyle/>
          <a:p>
            <a:pPr>
              <a:lnSpc>
                <a:spcPts val="2917"/>
              </a:lnSpc>
            </a:pPr>
            <a:r>
              <a:rPr lang="en-US" sz="5334" b="1" dirty="0">
                <a:solidFill>
                  <a:srgbClr val="1B387C"/>
                </a:solidFill>
                <a:latin typeface="Arial" panose="020B0604020202020204" pitchFamily="34" charset="0"/>
                <a:cs typeface="Arial" panose="020B0604020202020204" pitchFamily="34" charset="0"/>
              </a:rPr>
              <a:t>The Coalition is seeking:</a:t>
            </a:r>
          </a:p>
        </p:txBody>
      </p:sp>
      <p:sp>
        <p:nvSpPr>
          <p:cNvPr id="5" name="Freeform: Shape 4">
            <a:extLst>
              <a:ext uri="{FF2B5EF4-FFF2-40B4-BE49-F238E27FC236}">
                <a16:creationId xmlns:a16="http://schemas.microsoft.com/office/drawing/2014/main" id="{6849A75E-2BE5-98A1-253D-DDDA1D5B07FD}"/>
              </a:ext>
            </a:extLst>
          </p:cNvPr>
          <p:cNvSpPr/>
          <p:nvPr/>
        </p:nvSpPr>
        <p:spPr>
          <a:xfrm>
            <a:off x="1935589" y="1193800"/>
            <a:ext cx="1859195" cy="1021861"/>
          </a:xfrm>
          <a:custGeom>
            <a:avLst/>
            <a:gdLst>
              <a:gd name="connsiteX0" fmla="*/ 1200150 w 2400242"/>
              <a:gd name="connsiteY0" fmla="*/ 0 h 1252527"/>
              <a:gd name="connsiteX1" fmla="*/ 1200093 w 2400242"/>
              <a:gd name="connsiteY1" fmla="*/ 0 h 1252527"/>
              <a:gd name="connsiteX2" fmla="*/ 0 w 2400242"/>
              <a:gd name="connsiteY2" fmla="*/ 1141657 h 1252527"/>
              <a:gd name="connsiteX3" fmla="*/ 129731 w 2400242"/>
              <a:gd name="connsiteY3" fmla="*/ 1252528 h 1252527"/>
              <a:gd name="connsiteX4" fmla="*/ 1200093 w 2400242"/>
              <a:gd name="connsiteY4" fmla="*/ 235744 h 1252527"/>
              <a:gd name="connsiteX5" fmla="*/ 1200150 w 2400242"/>
              <a:gd name="connsiteY5" fmla="*/ 235744 h 1252527"/>
              <a:gd name="connsiteX6" fmla="*/ 2270512 w 2400242"/>
              <a:gd name="connsiteY6" fmla="*/ 1252528 h 1252527"/>
              <a:gd name="connsiteX7" fmla="*/ 2400243 w 2400242"/>
              <a:gd name="connsiteY7" fmla="*/ 1141657 h 1252527"/>
              <a:gd name="connsiteX8" fmla="*/ 1200150 w 2400242"/>
              <a:gd name="connsiteY8" fmla="*/ 0 h 12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42" h="1252527">
                <a:moveTo>
                  <a:pt x="1200150" y="0"/>
                </a:moveTo>
                <a:lnTo>
                  <a:pt x="1200093" y="0"/>
                </a:lnTo>
                <a:lnTo>
                  <a:pt x="0" y="1141657"/>
                </a:lnTo>
                <a:lnTo>
                  <a:pt x="129731" y="1252528"/>
                </a:lnTo>
                <a:lnTo>
                  <a:pt x="1200093" y="235744"/>
                </a:lnTo>
                <a:lnTo>
                  <a:pt x="1200150" y="235744"/>
                </a:lnTo>
                <a:lnTo>
                  <a:pt x="2270512" y="1252528"/>
                </a:lnTo>
                <a:lnTo>
                  <a:pt x="2400243" y="1141657"/>
                </a:lnTo>
                <a:lnTo>
                  <a:pt x="1200150" y="0"/>
                </a:lnTo>
                <a:close/>
              </a:path>
            </a:pathLst>
          </a:custGeom>
          <a:solidFill>
            <a:srgbClr val="1B387C"/>
          </a:solidFill>
          <a:ln w="28575" cap="flat">
            <a:noFill/>
            <a:prstDash val="solid"/>
            <a:miter/>
          </a:ln>
        </p:spPr>
        <p:txBody>
          <a:bodyPr rtlCol="0" anchor="ctr"/>
          <a:lstStyle/>
          <a:p>
            <a:endParaRPr lang="en-US" sz="1200"/>
          </a:p>
        </p:txBody>
      </p:sp>
      <p:sp>
        <p:nvSpPr>
          <p:cNvPr id="6" name="Freeform: Shape 5">
            <a:extLst>
              <a:ext uri="{FF2B5EF4-FFF2-40B4-BE49-F238E27FC236}">
                <a16:creationId xmlns:a16="http://schemas.microsoft.com/office/drawing/2014/main" id="{167B2023-0B76-A975-DA64-9E5E280AC49A}"/>
              </a:ext>
            </a:extLst>
          </p:cNvPr>
          <p:cNvSpPr/>
          <p:nvPr/>
        </p:nvSpPr>
        <p:spPr>
          <a:xfrm>
            <a:off x="2133600" y="1611647"/>
            <a:ext cx="1463172" cy="1371599"/>
          </a:xfrm>
          <a:custGeom>
            <a:avLst/>
            <a:gdLst>
              <a:gd name="connsiteX0" fmla="*/ 857250 w 1714500"/>
              <a:gd name="connsiteY0" fmla="*/ 0 h 1664036"/>
              <a:gd name="connsiteX1" fmla="*/ 0 w 1714500"/>
              <a:gd name="connsiteY1" fmla="*/ 814387 h 1664036"/>
              <a:gd name="connsiteX2" fmla="*/ 0 w 1714500"/>
              <a:gd name="connsiteY2" fmla="*/ 1664037 h 1664036"/>
              <a:gd name="connsiteX3" fmla="*/ 1714500 w 1714500"/>
              <a:gd name="connsiteY3" fmla="*/ 1664037 h 1664036"/>
              <a:gd name="connsiteX4" fmla="*/ 1714500 w 1714500"/>
              <a:gd name="connsiteY4" fmla="*/ 814330 h 1664036"/>
              <a:gd name="connsiteX5" fmla="*/ 857250 w 1714500"/>
              <a:gd name="connsiteY5" fmla="*/ 1422006 h 1664036"/>
              <a:gd name="connsiteX6" fmla="*/ 457200 w 1714500"/>
              <a:gd name="connsiteY6" fmla="*/ 868994 h 1664036"/>
              <a:gd name="connsiteX7" fmla="*/ 857250 w 1714500"/>
              <a:gd name="connsiteY7" fmla="*/ 821931 h 1664036"/>
              <a:gd name="connsiteX8" fmla="*/ 1257300 w 1714500"/>
              <a:gd name="connsiteY8" fmla="*/ 868994 h 1664036"/>
              <a:gd name="connsiteX9" fmla="*/ 857250 w 1714500"/>
              <a:gd name="connsiteY9" fmla="*/ 1422006 h 166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1664036">
                <a:moveTo>
                  <a:pt x="857250" y="0"/>
                </a:moveTo>
                <a:lnTo>
                  <a:pt x="0" y="814387"/>
                </a:lnTo>
                <a:lnTo>
                  <a:pt x="0" y="1664037"/>
                </a:lnTo>
                <a:lnTo>
                  <a:pt x="1714500" y="1664037"/>
                </a:lnTo>
                <a:lnTo>
                  <a:pt x="1714500" y="814330"/>
                </a:lnTo>
                <a:close/>
                <a:moveTo>
                  <a:pt x="857250" y="1422006"/>
                </a:moveTo>
                <a:cubicBezTo>
                  <a:pt x="857250" y="1422006"/>
                  <a:pt x="457200" y="1116082"/>
                  <a:pt x="457200" y="868994"/>
                </a:cubicBezTo>
                <a:cubicBezTo>
                  <a:pt x="457200" y="704259"/>
                  <a:pt x="708974" y="527780"/>
                  <a:pt x="857250" y="821931"/>
                </a:cubicBezTo>
                <a:cubicBezTo>
                  <a:pt x="1005497" y="527780"/>
                  <a:pt x="1257300" y="704259"/>
                  <a:pt x="1257300" y="868994"/>
                </a:cubicBezTo>
                <a:cubicBezTo>
                  <a:pt x="1257300" y="1116082"/>
                  <a:pt x="857250" y="1422006"/>
                  <a:pt x="857250" y="1422006"/>
                </a:cubicBezTo>
                <a:close/>
              </a:path>
            </a:pathLst>
          </a:custGeom>
          <a:solidFill>
            <a:srgbClr val="1B387C"/>
          </a:solidFill>
          <a:ln w="28575" cap="flat">
            <a:noFill/>
            <a:prstDash val="solid"/>
            <a:miter/>
          </a:ln>
        </p:spPr>
        <p:txBody>
          <a:bodyPr rtlCol="0" anchor="ctr"/>
          <a:lstStyle/>
          <a:p>
            <a:endParaRPr lang="en-US" sz="1200"/>
          </a:p>
        </p:txBody>
      </p:sp>
      <p:pic>
        <p:nvPicPr>
          <p:cNvPr id="10" name="Picture 9" descr="A group of food on a table&#10;&#10;Description automatically generated">
            <a:extLst>
              <a:ext uri="{FF2B5EF4-FFF2-40B4-BE49-F238E27FC236}">
                <a16:creationId xmlns:a16="http://schemas.microsoft.com/office/drawing/2014/main" id="{ABF4B44A-607D-5307-079F-94E9E43313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6072" y="4241800"/>
            <a:ext cx="2438400" cy="1828800"/>
          </a:xfrm>
          <a:prstGeom prst="rect">
            <a:avLst/>
          </a:prstGeom>
        </p:spPr>
      </p:pic>
    </p:spTree>
    <p:extLst>
      <p:ext uri="{BB962C8B-B14F-4D97-AF65-F5344CB8AC3E}">
        <p14:creationId xmlns:p14="http://schemas.microsoft.com/office/powerpoint/2010/main" val="144605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2"/>
          <p:cNvSpPr txBox="1"/>
          <p:nvPr/>
        </p:nvSpPr>
        <p:spPr>
          <a:xfrm>
            <a:off x="2692400" y="3683000"/>
            <a:ext cx="7620000" cy="2319289"/>
          </a:xfrm>
          <a:prstGeom prst="rect">
            <a:avLst/>
          </a:prstGeom>
          <a:solidFill>
            <a:srgbClr val="002060"/>
          </a:solidFill>
        </p:spPr>
        <p:txBody>
          <a:bodyPr wrap="square" lIns="0" tIns="0" rIns="0" bIns="0" rtlCol="0" anchor="t">
            <a:spAutoFit/>
          </a:bodyPr>
          <a:lstStyle/>
          <a:p>
            <a:pPr defTabSz="609630">
              <a:lnSpc>
                <a:spcPts val="2500"/>
              </a:lnSpc>
              <a:defRPr/>
            </a:pPr>
            <a:endParaRPr lang="en-US" sz="4000" dirty="0">
              <a:solidFill>
                <a:prstClr val="white"/>
              </a:solidFill>
              <a:latin typeface="Arial" panose="020B0604020202020204" pitchFamily="34" charset="0"/>
              <a:cs typeface="Arial" panose="020B0604020202020204" pitchFamily="34" charset="0"/>
            </a:endParaRPr>
          </a:p>
          <a:p>
            <a:pPr defTabSz="609630">
              <a:lnSpc>
                <a:spcPts val="2500"/>
              </a:lnSpc>
              <a:defRPr/>
            </a:pPr>
            <a:r>
              <a:rPr lang="en-US" sz="4000" dirty="0">
                <a:solidFill>
                  <a:prstClr val="white"/>
                </a:solidFill>
                <a:latin typeface="Arial" panose="020B0604020202020204" pitchFamily="34" charset="0"/>
                <a:cs typeface="Arial" panose="020B0604020202020204" pitchFamily="34" charset="0"/>
              </a:rPr>
              <a:t>Everyone deserves a safe home.</a:t>
            </a:r>
          </a:p>
          <a:p>
            <a:pPr defTabSz="609630">
              <a:lnSpc>
                <a:spcPts val="2500"/>
              </a:lnSpc>
              <a:defRPr/>
            </a:pPr>
            <a:endParaRPr lang="en-US" sz="4000" dirty="0">
              <a:solidFill>
                <a:prstClr val="white"/>
              </a:solidFill>
              <a:latin typeface="Arial" panose="020B0604020202020204" pitchFamily="34" charset="0"/>
              <a:cs typeface="Arial" panose="020B0604020202020204" pitchFamily="34" charset="0"/>
            </a:endParaRPr>
          </a:p>
          <a:p>
            <a:pPr defTabSz="609630">
              <a:lnSpc>
                <a:spcPts val="2500"/>
              </a:lnSpc>
              <a:defRPr/>
            </a:pPr>
            <a:endParaRPr lang="en-US" sz="4000" dirty="0">
              <a:solidFill>
                <a:prstClr val="white"/>
              </a:solidFill>
              <a:latin typeface="Arial" panose="020B0604020202020204" pitchFamily="34" charset="0"/>
              <a:cs typeface="Arial" panose="020B0604020202020204" pitchFamily="34" charset="0"/>
            </a:endParaRPr>
          </a:p>
          <a:p>
            <a:pPr defTabSz="609630">
              <a:lnSpc>
                <a:spcPts val="2500"/>
              </a:lnSpc>
              <a:defRPr/>
            </a:pPr>
            <a:r>
              <a:rPr lang="en-US" sz="4000" dirty="0">
                <a:solidFill>
                  <a:prstClr val="white"/>
                </a:solidFill>
                <a:latin typeface="Arial" panose="020B0604020202020204" pitchFamily="34" charset="0"/>
                <a:cs typeface="Arial" panose="020B0604020202020204" pitchFamily="34" charset="0"/>
              </a:rPr>
              <a:t>Learn more: </a:t>
            </a:r>
            <a:r>
              <a:rPr lang="en-US" sz="4000" dirty="0">
                <a:solidFill>
                  <a:srgbClr val="FFC96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aceh.org/next-step</a:t>
            </a:r>
            <a:endParaRPr lang="en-US" sz="4000" dirty="0">
              <a:solidFill>
                <a:srgbClr val="FFC96C"/>
              </a:solidFill>
              <a:latin typeface="Arial" panose="020B0604020202020204" pitchFamily="34" charset="0"/>
              <a:cs typeface="Arial" panose="020B0604020202020204" pitchFamily="34" charset="0"/>
            </a:endParaRPr>
          </a:p>
          <a:p>
            <a:pPr defTabSz="609630">
              <a:lnSpc>
                <a:spcPts val="2500"/>
              </a:lnSpc>
              <a:defRPr/>
            </a:pPr>
            <a:endParaRPr lang="en-US" sz="4000" dirty="0">
              <a:solidFill>
                <a:srgbClr val="1B387C"/>
              </a:solidFill>
              <a:latin typeface="Arial" panose="020B0604020202020204" pitchFamily="34" charset="0"/>
              <a:cs typeface="Arial" panose="020B0604020202020204" pitchFamily="34" charset="0"/>
            </a:endParaRPr>
          </a:p>
          <a:p>
            <a:pPr defTabSz="609630">
              <a:lnSpc>
                <a:spcPts val="2899"/>
              </a:lnSpc>
              <a:defRPr/>
            </a:pPr>
            <a:endParaRPr lang="en-US" sz="4000" dirty="0">
              <a:solidFill>
                <a:srgbClr val="1B387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FF27751-9C43-CE2D-31C0-EA24F31D5DFC}"/>
              </a:ext>
            </a:extLst>
          </p:cNvPr>
          <p:cNvSpPr txBox="1"/>
          <p:nvPr/>
        </p:nvSpPr>
        <p:spPr>
          <a:xfrm>
            <a:off x="1511305" y="1402107"/>
            <a:ext cx="9235220" cy="1734064"/>
          </a:xfrm>
          <a:prstGeom prst="rect">
            <a:avLst/>
          </a:prstGeom>
          <a:noFill/>
        </p:spPr>
        <p:txBody>
          <a:bodyPr wrap="none" rtlCol="0">
            <a:spAutoFit/>
          </a:bodyPr>
          <a:lstStyle/>
          <a:p>
            <a:pPr defTabSz="609630">
              <a:defRPr/>
            </a:pPr>
            <a:r>
              <a:rPr lang="en-US" sz="5334" b="1" dirty="0">
                <a:solidFill>
                  <a:prstClr val="white"/>
                </a:solidFill>
                <a:latin typeface="Arial" panose="020B0604020202020204" pitchFamily="34" charset="0"/>
                <a:cs typeface="Arial" panose="020B0604020202020204" pitchFamily="34" charset="0"/>
              </a:rPr>
              <a:t>Thank you for your interest </a:t>
            </a:r>
          </a:p>
          <a:p>
            <a:pPr algn="ctr" defTabSz="609630">
              <a:defRPr/>
            </a:pPr>
            <a:r>
              <a:rPr lang="en-US" sz="5334" b="1" i="1" dirty="0">
                <a:solidFill>
                  <a:prstClr val="white"/>
                </a:solidFill>
                <a:latin typeface="Arial" panose="020B0604020202020204" pitchFamily="34" charset="0"/>
                <a:cs typeface="Arial" panose="020B0604020202020204" pitchFamily="34" charset="0"/>
              </a:rPr>
              <a:t>in</a:t>
            </a:r>
            <a:r>
              <a:rPr lang="en-US" sz="5334" b="1" dirty="0">
                <a:solidFill>
                  <a:prstClr val="white"/>
                </a:solidFill>
                <a:latin typeface="Arial" panose="020B0604020202020204" pitchFamily="34" charset="0"/>
                <a:cs typeface="Arial" panose="020B0604020202020204" pitchFamily="34" charset="0"/>
              </a:rPr>
              <a:t> </a:t>
            </a:r>
            <a:r>
              <a:rPr lang="en-US" sz="5334" b="1" dirty="0">
                <a:solidFill>
                  <a:srgbClr val="FFC96C"/>
                </a:solidFill>
                <a:latin typeface="Arial" panose="020B0604020202020204" pitchFamily="34" charset="0"/>
                <a:cs typeface="Arial" panose="020B0604020202020204" pitchFamily="34" charset="0"/>
              </a:rPr>
              <a:t>NEXT STEP!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387C"/>
        </a:solidFill>
        <a:effectLst/>
      </p:bgPr>
    </p:bg>
    <p:spTree>
      <p:nvGrpSpPr>
        <p:cNvPr id="1" name=""/>
        <p:cNvGrpSpPr/>
        <p:nvPr/>
      </p:nvGrpSpPr>
      <p:grpSpPr>
        <a:xfrm>
          <a:off x="0" y="0"/>
          <a:ext cx="0" cy="0"/>
          <a:chOff x="0" y="0"/>
          <a:chExt cx="0" cy="0"/>
        </a:xfrm>
      </p:grpSpPr>
      <p:sp>
        <p:nvSpPr>
          <p:cNvPr id="2" name="TextBox 2"/>
          <p:cNvSpPr txBox="1"/>
          <p:nvPr/>
        </p:nvSpPr>
        <p:spPr>
          <a:xfrm>
            <a:off x="4677527" y="1422204"/>
            <a:ext cx="7093559" cy="3847207"/>
          </a:xfrm>
          <a:prstGeom prst="rect">
            <a:avLst/>
          </a:prstGeom>
        </p:spPr>
        <p:txBody>
          <a:bodyPr wrap="square" lIns="0" tIns="0" rIns="0" bIns="0" rtlCol="0" anchor="t">
            <a:spAutoFit/>
          </a:bodyPr>
          <a:lstStyle/>
          <a:p>
            <a:pPr algn="ctr" defTabSz="609630">
              <a:lnSpc>
                <a:spcPts val="4952"/>
              </a:lnSpc>
            </a:pPr>
            <a:r>
              <a:rPr lang="en-US" sz="4543" dirty="0">
                <a:solidFill>
                  <a:srgbClr val="FFFFFF"/>
                </a:solidFill>
                <a:latin typeface="Roboto Bold"/>
              </a:rPr>
              <a:t>The solution to homelessness is housing. </a:t>
            </a:r>
          </a:p>
          <a:p>
            <a:pPr algn="ctr" defTabSz="609630">
              <a:lnSpc>
                <a:spcPts val="4952"/>
              </a:lnSpc>
            </a:pPr>
            <a:endParaRPr lang="en-US" sz="4543" dirty="0">
              <a:solidFill>
                <a:srgbClr val="FFFFFF"/>
              </a:solidFill>
              <a:latin typeface="Roboto Bold"/>
            </a:endParaRPr>
          </a:p>
          <a:p>
            <a:pPr algn="ctr" defTabSz="609630">
              <a:lnSpc>
                <a:spcPts val="4952"/>
              </a:lnSpc>
            </a:pPr>
            <a:r>
              <a:rPr lang="en-US" sz="4543" dirty="0">
                <a:solidFill>
                  <a:srgbClr val="FFFFFF"/>
                </a:solidFill>
                <a:latin typeface="Roboto Bold"/>
              </a:rPr>
              <a:t>Everyone is housing ready.  </a:t>
            </a:r>
          </a:p>
          <a:p>
            <a:pPr algn="ctr" defTabSz="609630">
              <a:lnSpc>
                <a:spcPts val="4952"/>
              </a:lnSpc>
            </a:pPr>
            <a:endParaRPr lang="en-US" sz="4543" dirty="0">
              <a:solidFill>
                <a:srgbClr val="FFFFFF"/>
              </a:solidFill>
              <a:latin typeface="Roboto Bold"/>
            </a:endParaRPr>
          </a:p>
          <a:p>
            <a:pPr algn="ctr" defTabSz="609630">
              <a:lnSpc>
                <a:spcPts val="4952"/>
              </a:lnSpc>
            </a:pPr>
            <a:r>
              <a:rPr lang="en-US" sz="4543" dirty="0">
                <a:solidFill>
                  <a:srgbClr val="FFFFFF"/>
                </a:solidFill>
                <a:latin typeface="Roboto Bold"/>
              </a:rPr>
              <a:t>Housing First is the key.</a:t>
            </a: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406400" y="1143000"/>
            <a:ext cx="4075115" cy="40751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54000" y="1671548"/>
            <a:ext cx="3352800" cy="3352800"/>
          </a:xfrm>
          <a:prstGeom prst="rect">
            <a:avLst/>
          </a:prstGeom>
        </p:spPr>
      </p:pic>
      <p:sp>
        <p:nvSpPr>
          <p:cNvPr id="3" name="TextBox 3"/>
          <p:cNvSpPr txBox="1"/>
          <p:nvPr/>
        </p:nvSpPr>
        <p:spPr>
          <a:xfrm>
            <a:off x="3897307" y="1447800"/>
            <a:ext cx="7939093" cy="4655121"/>
          </a:xfrm>
          <a:prstGeom prst="rect">
            <a:avLst/>
          </a:prstGeom>
        </p:spPr>
        <p:txBody>
          <a:bodyPr wrap="square" lIns="0" tIns="0" rIns="0" bIns="0" rtlCol="0" anchor="t">
            <a:spAutoFit/>
          </a:bodyPr>
          <a:lstStyle/>
          <a:p>
            <a:pPr>
              <a:lnSpc>
                <a:spcPts val="3284"/>
              </a:lnSpc>
            </a:pPr>
            <a:r>
              <a:rPr lang="en-US" sz="2400" b="1" dirty="0">
                <a:solidFill>
                  <a:srgbClr val="1B387C"/>
                </a:solidFill>
                <a:latin typeface="Arial" panose="020B0604020202020204" pitchFamily="34" charset="0"/>
                <a:cs typeface="Arial" panose="020B0604020202020204" pitchFamily="34" charset="0"/>
              </a:rPr>
              <a:t>The biggest barrier </a:t>
            </a:r>
            <a:r>
              <a:rPr lang="en-US" sz="2400" dirty="0">
                <a:solidFill>
                  <a:srgbClr val="1B387C"/>
                </a:solidFill>
                <a:latin typeface="Arial" panose="020B0604020202020204" pitchFamily="34" charset="0"/>
                <a:cs typeface="Arial" panose="020B0604020202020204" pitchFamily="34" charset="0"/>
              </a:rPr>
              <a:t>to housing in Anchorage is finding affordable units. </a:t>
            </a:r>
            <a:br>
              <a:rPr lang="en-US" sz="2400" dirty="0">
                <a:solidFill>
                  <a:srgbClr val="1B387C"/>
                </a:solidFill>
                <a:latin typeface="Arial" panose="020B0604020202020204" pitchFamily="34" charset="0"/>
                <a:cs typeface="Arial" panose="020B0604020202020204" pitchFamily="34" charset="0"/>
              </a:rPr>
            </a:br>
            <a:br>
              <a:rPr lang="en-US" sz="2400" dirty="0">
                <a:solidFill>
                  <a:srgbClr val="1B387C"/>
                </a:solidFill>
                <a:latin typeface="Arial" panose="020B0604020202020204" pitchFamily="34" charset="0"/>
                <a:cs typeface="Arial" panose="020B0604020202020204" pitchFamily="34" charset="0"/>
              </a:rPr>
            </a:br>
            <a:r>
              <a:rPr lang="en-US" sz="2400" b="1" dirty="0">
                <a:solidFill>
                  <a:srgbClr val="1B387C"/>
                </a:solidFill>
                <a:latin typeface="Arial" panose="020B0604020202020204" pitchFamily="34" charset="0"/>
                <a:cs typeface="Arial" panose="020B0604020202020204" pitchFamily="34" charset="0"/>
              </a:rPr>
              <a:t>What if </a:t>
            </a:r>
            <a:r>
              <a:rPr lang="en-US" sz="2400" dirty="0">
                <a:solidFill>
                  <a:srgbClr val="1B387C"/>
                </a:solidFill>
                <a:latin typeface="Arial" panose="020B0604020202020204" pitchFamily="34" charset="0"/>
                <a:cs typeface="Arial" panose="020B0604020202020204" pitchFamily="34" charset="0"/>
              </a:rPr>
              <a:t>the system bought its way into the market? </a:t>
            </a:r>
          </a:p>
          <a:p>
            <a:pPr>
              <a:lnSpc>
                <a:spcPts val="3284"/>
              </a:lnSpc>
            </a:pPr>
            <a:endParaRPr lang="en-US" sz="2400" dirty="0">
              <a:solidFill>
                <a:srgbClr val="1B387C"/>
              </a:solidFill>
              <a:latin typeface="Arial" panose="020B0604020202020204" pitchFamily="34" charset="0"/>
              <a:cs typeface="Arial" panose="020B0604020202020204" pitchFamily="34" charset="0"/>
            </a:endParaRPr>
          </a:p>
          <a:p>
            <a:pPr>
              <a:lnSpc>
                <a:spcPts val="3284"/>
              </a:lnSpc>
            </a:pPr>
            <a:r>
              <a:rPr lang="en-US" sz="2400" b="1" dirty="0">
                <a:solidFill>
                  <a:srgbClr val="1B387C"/>
                </a:solidFill>
                <a:latin typeface="Arial" panose="020B0604020202020204" pitchFamily="34" charset="0"/>
                <a:cs typeface="Arial" panose="020B0604020202020204" pitchFamily="34" charset="0"/>
              </a:rPr>
              <a:t>What if </a:t>
            </a:r>
            <a:r>
              <a:rPr lang="en-US" sz="2400" dirty="0">
                <a:solidFill>
                  <a:srgbClr val="1B387C"/>
                </a:solidFill>
                <a:latin typeface="Arial" panose="020B0604020202020204" pitchFamily="34" charset="0"/>
                <a:cs typeface="Arial" panose="020B0604020202020204" pitchFamily="34" charset="0"/>
              </a:rPr>
              <a:t>landlords received supports along with people experiencing homelessness?</a:t>
            </a:r>
          </a:p>
          <a:p>
            <a:pPr>
              <a:lnSpc>
                <a:spcPts val="3284"/>
              </a:lnSpc>
            </a:pPr>
            <a:endParaRPr lang="en-US" sz="2400" b="1" dirty="0">
              <a:solidFill>
                <a:srgbClr val="1B387C"/>
              </a:solidFill>
              <a:latin typeface="Arial" panose="020B0604020202020204" pitchFamily="34" charset="0"/>
              <a:cs typeface="Arial" panose="020B0604020202020204" pitchFamily="34" charset="0"/>
            </a:endParaRPr>
          </a:p>
          <a:p>
            <a:pPr>
              <a:lnSpc>
                <a:spcPts val="3284"/>
              </a:lnSpc>
            </a:pPr>
            <a:r>
              <a:rPr lang="en-US" sz="2400" b="1" dirty="0">
                <a:solidFill>
                  <a:srgbClr val="1B387C"/>
                </a:solidFill>
                <a:latin typeface="Arial" panose="020B0604020202020204" pitchFamily="34" charset="0"/>
                <a:cs typeface="Arial" panose="020B0604020202020204" pitchFamily="34" charset="0"/>
              </a:rPr>
              <a:t>What does that look like? </a:t>
            </a:r>
          </a:p>
          <a:p>
            <a:pPr>
              <a:lnSpc>
                <a:spcPts val="3284"/>
              </a:lnSpc>
            </a:pPr>
            <a:endParaRPr lang="en-US" sz="2400" b="1" dirty="0">
              <a:solidFill>
                <a:srgbClr val="1B387C"/>
              </a:solidFill>
              <a:latin typeface="Arial" panose="020B0604020202020204" pitchFamily="34" charset="0"/>
              <a:cs typeface="Arial" panose="020B0604020202020204" pitchFamily="34" charset="0"/>
            </a:endParaRPr>
          </a:p>
          <a:p>
            <a:pPr>
              <a:lnSpc>
                <a:spcPts val="3284"/>
              </a:lnSpc>
            </a:pPr>
            <a:r>
              <a:rPr lang="en-US" sz="2933" b="1" dirty="0">
                <a:solidFill>
                  <a:srgbClr val="1B387C"/>
                </a:solidFill>
                <a:latin typeface="Roboto"/>
              </a:rPr>
              <a:t>THE </a:t>
            </a:r>
            <a:r>
              <a:rPr lang="en-US" sz="2933" b="1" dirty="0">
                <a:solidFill>
                  <a:srgbClr val="FFC96C"/>
                </a:solidFill>
                <a:latin typeface="Roboto"/>
              </a:rPr>
              <a:t>NEXT STEP </a:t>
            </a:r>
            <a:r>
              <a:rPr lang="en-US" sz="2933" b="1" dirty="0">
                <a:solidFill>
                  <a:srgbClr val="FFFFFF"/>
                </a:solidFill>
                <a:latin typeface="Roboto"/>
              </a:rPr>
              <a:t>homelessness </a:t>
            </a:r>
            <a:r>
              <a:rPr lang="en-US" sz="2313" b="1" dirty="0">
                <a:solidFill>
                  <a:srgbClr val="FFFFFF"/>
                </a:solidFill>
                <a:latin typeface="Roboto"/>
              </a:rPr>
              <a:t>is </a:t>
            </a:r>
            <a:r>
              <a:rPr lang="en-US" sz="2313" b="1" dirty="0">
                <a:solidFill>
                  <a:srgbClr val="FFFFFF"/>
                </a:solidFill>
                <a:latin typeface="Roboto Italics"/>
              </a:rPr>
              <a:t>housing</a:t>
            </a:r>
            <a:r>
              <a:rPr lang="en-US" sz="2313" b="1" dirty="0">
                <a:solidFill>
                  <a:srgbClr val="FFFFFF"/>
                </a:solidFill>
                <a:latin typeface="Roboto"/>
              </a:rPr>
              <a:t>.</a:t>
            </a:r>
            <a:r>
              <a:rPr lang="en-US" sz="2313" b="1" dirty="0">
                <a:solidFill>
                  <a:srgbClr val="FFFFFF"/>
                </a:solidFill>
                <a:latin typeface="Roboto Bold"/>
              </a:rPr>
              <a:t> </a:t>
            </a:r>
          </a:p>
        </p:txBody>
      </p:sp>
      <p:sp>
        <p:nvSpPr>
          <p:cNvPr id="4" name="TextBox 4"/>
          <p:cNvSpPr txBox="1"/>
          <p:nvPr/>
        </p:nvSpPr>
        <p:spPr>
          <a:xfrm>
            <a:off x="3897307" y="539678"/>
            <a:ext cx="7939093" cy="524824"/>
          </a:xfrm>
          <a:prstGeom prst="rect">
            <a:avLst/>
          </a:prstGeom>
        </p:spPr>
        <p:txBody>
          <a:bodyPr wrap="square" lIns="0" tIns="0" rIns="0" bIns="0" rtlCol="0" anchor="t">
            <a:spAutoFit/>
          </a:bodyPr>
          <a:lstStyle/>
          <a:p>
            <a:pPr>
              <a:lnSpc>
                <a:spcPts val="3982"/>
              </a:lnSpc>
            </a:pPr>
            <a:r>
              <a:rPr lang="en-US" sz="4800" b="1" dirty="0">
                <a:solidFill>
                  <a:srgbClr val="1B387C"/>
                </a:solidFill>
                <a:latin typeface="Arial" panose="020B0604020202020204" pitchFamily="34" charset="0"/>
                <a:cs typeface="Arial" panose="020B0604020202020204" pitchFamily="34" charset="0"/>
              </a:rPr>
              <a:t>New Approach to Housing</a:t>
            </a:r>
          </a:p>
        </p:txBody>
      </p:sp>
    </p:spTree>
    <p:extLst>
      <p:ext uri="{BB962C8B-B14F-4D97-AF65-F5344CB8AC3E}">
        <p14:creationId xmlns:p14="http://schemas.microsoft.com/office/powerpoint/2010/main" val="225792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8A666-2C25-FDE8-2367-09E4D514293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5F33210B-CEFC-12E9-85D7-E65D1F623AD2}"/>
              </a:ext>
            </a:extLst>
          </p:cNvPr>
          <p:cNvSpPr txBox="1"/>
          <p:nvPr/>
        </p:nvSpPr>
        <p:spPr>
          <a:xfrm>
            <a:off x="3251200" y="496573"/>
            <a:ext cx="9093200" cy="5924699"/>
          </a:xfrm>
          <a:prstGeom prst="rect">
            <a:avLst/>
          </a:prstGeom>
        </p:spPr>
        <p:txBody>
          <a:bodyPr wrap="square" lIns="0" tIns="0" rIns="0" bIns="0" rtlCol="0" anchor="t">
            <a:spAutoFit/>
          </a:bodyPr>
          <a:lstStyle/>
          <a:p>
            <a:pPr>
              <a:lnSpc>
                <a:spcPts val="3284"/>
              </a:lnSpc>
            </a:pPr>
            <a:r>
              <a:rPr lang="en-US" sz="5867" b="1" dirty="0">
                <a:solidFill>
                  <a:srgbClr val="1B387C"/>
                </a:solidFill>
                <a:latin typeface="Arial" panose="020B0604020202020204" pitchFamily="34" charset="0"/>
                <a:cs typeface="Arial" panose="020B0604020202020204" pitchFamily="34" charset="0"/>
              </a:rPr>
              <a:t>The time is right!</a:t>
            </a:r>
          </a:p>
          <a:p>
            <a:pPr>
              <a:lnSpc>
                <a:spcPts val="3284"/>
              </a:lnSpc>
            </a:pPr>
            <a:endParaRPr lang="en-US" sz="3200" dirty="0">
              <a:solidFill>
                <a:srgbClr val="1B387C"/>
              </a:solidFill>
              <a:latin typeface="Arial" panose="020B0604020202020204" pitchFamily="34" charset="0"/>
              <a:cs typeface="Arial" panose="020B0604020202020204" pitchFamily="34" charset="0"/>
            </a:endParaRPr>
          </a:p>
          <a:p>
            <a:pPr>
              <a:lnSpc>
                <a:spcPts val="3284"/>
              </a:lnSpc>
            </a:pPr>
            <a:r>
              <a:rPr lang="en-US" sz="3200" dirty="0">
                <a:solidFill>
                  <a:srgbClr val="1B387C"/>
                </a:solidFill>
                <a:latin typeface="Arial" panose="020B0604020202020204" pitchFamily="34" charset="0"/>
                <a:cs typeface="Arial" panose="020B0604020202020204" pitchFamily="34" charset="0"/>
              </a:rPr>
              <a:t>Anchorage has:</a:t>
            </a:r>
          </a:p>
          <a:p>
            <a:pPr>
              <a:lnSpc>
                <a:spcPts val="3284"/>
              </a:lnSpc>
            </a:pPr>
            <a:r>
              <a:rPr lang="en-US" sz="3200" dirty="0">
                <a:solidFill>
                  <a:srgbClr val="1B387C"/>
                </a:solidFill>
                <a:latin typeface="Arial" panose="020B0604020202020204" pitchFamily="34" charset="0"/>
                <a:cs typeface="Arial" panose="020B0604020202020204" pitchFamily="34" charset="0"/>
              </a:rPr>
              <a:t> </a:t>
            </a:r>
          </a:p>
          <a:p>
            <a:pPr marL="571529" indent="-571529">
              <a:lnSpc>
                <a:spcPts val="3284"/>
              </a:lnSpc>
              <a:buFont typeface="Arial" panose="020B0604020202020204" pitchFamily="34" charset="0"/>
              <a:buChar char="•"/>
            </a:pPr>
            <a:r>
              <a:rPr lang="en-US" sz="3200" dirty="0">
                <a:solidFill>
                  <a:srgbClr val="1B387C"/>
                </a:solidFill>
                <a:latin typeface="Arial" panose="020B0604020202020204" pitchFamily="34" charset="0"/>
                <a:cs typeface="Arial" panose="020B0604020202020204" pitchFamily="34" charset="0"/>
              </a:rPr>
              <a:t>Nationally recognized public-private housing partnership.</a:t>
            </a:r>
          </a:p>
          <a:p>
            <a:pPr marL="571529" indent="-571529">
              <a:lnSpc>
                <a:spcPts val="3284"/>
              </a:lnSpc>
              <a:buFont typeface="Arial" panose="020B0604020202020204" pitchFamily="34" charset="0"/>
              <a:buChar char="•"/>
            </a:pPr>
            <a:endParaRPr lang="en-US" sz="3200" dirty="0">
              <a:solidFill>
                <a:srgbClr val="1B387C"/>
              </a:solidFill>
              <a:latin typeface="Arial" panose="020B0604020202020204" pitchFamily="34" charset="0"/>
              <a:cs typeface="Arial" panose="020B0604020202020204" pitchFamily="34" charset="0"/>
            </a:endParaRPr>
          </a:p>
          <a:p>
            <a:pPr marL="571529" indent="-571529">
              <a:lnSpc>
                <a:spcPts val="3284"/>
              </a:lnSpc>
              <a:buFont typeface="Arial" panose="020B0604020202020204" pitchFamily="34" charset="0"/>
              <a:buChar char="•"/>
            </a:pPr>
            <a:r>
              <a:rPr lang="en-US" sz="3200" dirty="0">
                <a:solidFill>
                  <a:srgbClr val="1B387C"/>
                </a:solidFill>
                <a:latin typeface="Arial" panose="020B0604020202020204" pitchFamily="34" charset="0"/>
                <a:cs typeface="Arial" panose="020B0604020202020204" pitchFamily="34" charset="0"/>
              </a:rPr>
              <a:t>Street outreach.</a:t>
            </a:r>
          </a:p>
          <a:p>
            <a:pPr marL="571529" indent="-571529">
              <a:lnSpc>
                <a:spcPts val="3284"/>
              </a:lnSpc>
              <a:buFont typeface="Arial" panose="020B0604020202020204" pitchFamily="34" charset="0"/>
              <a:buChar char="•"/>
            </a:pPr>
            <a:endParaRPr lang="en-US" sz="3200" dirty="0">
              <a:solidFill>
                <a:srgbClr val="1B387C"/>
              </a:solidFill>
              <a:latin typeface="Arial" panose="020B0604020202020204" pitchFamily="34" charset="0"/>
              <a:cs typeface="Arial" panose="020B0604020202020204" pitchFamily="34" charset="0"/>
            </a:endParaRPr>
          </a:p>
          <a:p>
            <a:pPr marL="571529" indent="-571529">
              <a:lnSpc>
                <a:spcPts val="3284"/>
              </a:lnSpc>
              <a:buFont typeface="Arial" panose="020B0604020202020204" pitchFamily="34" charset="0"/>
              <a:buChar char="•"/>
            </a:pPr>
            <a:r>
              <a:rPr lang="en-US" sz="3200" dirty="0">
                <a:solidFill>
                  <a:srgbClr val="1B387C"/>
                </a:solidFill>
                <a:latin typeface="Arial" panose="020B0604020202020204" pitchFamily="34" charset="0"/>
                <a:cs typeface="Arial" panose="020B0604020202020204" pitchFamily="34" charset="0"/>
              </a:rPr>
              <a:t>Improved data collection.</a:t>
            </a:r>
          </a:p>
          <a:p>
            <a:pPr marL="571529" indent="-571529">
              <a:lnSpc>
                <a:spcPts val="3284"/>
              </a:lnSpc>
              <a:buFont typeface="Arial" panose="020B0604020202020204" pitchFamily="34" charset="0"/>
              <a:buChar char="•"/>
            </a:pPr>
            <a:endParaRPr lang="en-US" sz="3200" dirty="0">
              <a:solidFill>
                <a:srgbClr val="1B387C"/>
              </a:solidFill>
              <a:latin typeface="Arial" panose="020B0604020202020204" pitchFamily="34" charset="0"/>
              <a:cs typeface="Arial" panose="020B0604020202020204" pitchFamily="34" charset="0"/>
            </a:endParaRPr>
          </a:p>
          <a:p>
            <a:pPr marL="571529" indent="-571529">
              <a:lnSpc>
                <a:spcPts val="3284"/>
              </a:lnSpc>
              <a:buFont typeface="Arial" panose="020B0604020202020204" pitchFamily="34" charset="0"/>
              <a:buChar char="•"/>
            </a:pPr>
            <a:r>
              <a:rPr lang="en-US" sz="3200" dirty="0">
                <a:solidFill>
                  <a:srgbClr val="1B387C"/>
                </a:solidFill>
                <a:latin typeface="Arial" panose="020B0604020202020204" pitchFamily="34" charset="0"/>
                <a:cs typeface="Arial" panose="020B0604020202020204" pitchFamily="34" charset="0"/>
              </a:rPr>
              <a:t>Emergency cold weather plan that includes a groundbreaking focus on </a:t>
            </a:r>
            <a:r>
              <a:rPr lang="en-US" sz="3200" b="1" dirty="0">
                <a:solidFill>
                  <a:srgbClr val="1B387C"/>
                </a:solidFill>
                <a:latin typeface="Arial" panose="020B0604020202020204" pitchFamily="34" charset="0"/>
                <a:cs typeface="Arial" panose="020B0604020202020204" pitchFamily="34" charset="0"/>
              </a:rPr>
              <a:t>housing.</a:t>
            </a:r>
            <a:br>
              <a:rPr lang="en-US" sz="3200" dirty="0">
                <a:solidFill>
                  <a:srgbClr val="1B387C"/>
                </a:solidFill>
                <a:latin typeface="Arial" panose="020B0604020202020204" pitchFamily="34" charset="0"/>
                <a:cs typeface="Arial" panose="020B0604020202020204" pitchFamily="34" charset="0"/>
              </a:rPr>
            </a:br>
            <a:endParaRPr lang="en-US" sz="3200" dirty="0">
              <a:solidFill>
                <a:srgbClr val="1B387C"/>
              </a:solidFill>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0969D8CB-E1ED-D3DB-C537-570AC27DF8FD}"/>
              </a:ext>
            </a:extLst>
          </p:cNvPr>
          <p:cNvSpPr/>
          <p:nvPr/>
        </p:nvSpPr>
        <p:spPr>
          <a:xfrm>
            <a:off x="-287250" y="2232254"/>
            <a:ext cx="3417467" cy="2393493"/>
          </a:xfrm>
          <a:custGeom>
            <a:avLst/>
            <a:gdLst>
              <a:gd name="connsiteX0" fmla="*/ 400031 w 800080"/>
              <a:gd name="connsiteY0" fmla="*/ 98227 h 521886"/>
              <a:gd name="connsiteX1" fmla="*/ 400050 w 800080"/>
              <a:gd name="connsiteY1" fmla="*/ 98227 h 521886"/>
              <a:gd name="connsiteX2" fmla="*/ 756837 w 800080"/>
              <a:gd name="connsiteY2" fmla="*/ 521887 h 521886"/>
              <a:gd name="connsiteX3" fmla="*/ 800081 w 800080"/>
              <a:gd name="connsiteY3" fmla="*/ 475690 h 521886"/>
              <a:gd name="connsiteX4" fmla="*/ 400050 w 800080"/>
              <a:gd name="connsiteY4" fmla="*/ 0 h 521886"/>
              <a:gd name="connsiteX5" fmla="*/ 400031 w 800080"/>
              <a:gd name="connsiteY5" fmla="*/ 0 h 521886"/>
              <a:gd name="connsiteX6" fmla="*/ 0 w 800080"/>
              <a:gd name="connsiteY6" fmla="*/ 475690 h 521886"/>
              <a:gd name="connsiteX7" fmla="*/ 43244 w 800080"/>
              <a:gd name="connsiteY7" fmla="*/ 521887 h 521886"/>
              <a:gd name="connsiteX8" fmla="*/ 400031 w 800080"/>
              <a:gd name="connsiteY8" fmla="*/ 98227 h 52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80" h="521886">
                <a:moveTo>
                  <a:pt x="400031" y="98227"/>
                </a:moveTo>
                <a:lnTo>
                  <a:pt x="400050" y="98227"/>
                </a:lnTo>
                <a:lnTo>
                  <a:pt x="756837" y="521887"/>
                </a:lnTo>
                <a:lnTo>
                  <a:pt x="800081" y="475690"/>
                </a:lnTo>
                <a:lnTo>
                  <a:pt x="400050" y="0"/>
                </a:lnTo>
                <a:lnTo>
                  <a:pt x="400031" y="0"/>
                </a:lnTo>
                <a:lnTo>
                  <a:pt x="0" y="475690"/>
                </a:lnTo>
                <a:lnTo>
                  <a:pt x="43244" y="521887"/>
                </a:lnTo>
                <a:lnTo>
                  <a:pt x="400031" y="98227"/>
                </a:lnTo>
                <a:close/>
              </a:path>
            </a:pathLst>
          </a:custGeom>
          <a:solidFill>
            <a:srgbClr val="1B387C"/>
          </a:solidFill>
          <a:ln w="9525" cap="flat">
            <a:noFill/>
            <a:prstDash val="solid"/>
            <a:miter/>
          </a:ln>
        </p:spPr>
        <p:txBody>
          <a:bodyPr rtlCol="0" anchor="ctr"/>
          <a:lstStyle/>
          <a:p>
            <a:endParaRPr lang="en-US" sz="1200"/>
          </a:p>
        </p:txBody>
      </p:sp>
      <p:sp>
        <p:nvSpPr>
          <p:cNvPr id="8" name="Freeform: Shape 7">
            <a:extLst>
              <a:ext uri="{FF2B5EF4-FFF2-40B4-BE49-F238E27FC236}">
                <a16:creationId xmlns:a16="http://schemas.microsoft.com/office/drawing/2014/main" id="{A5B2CBE0-0ED8-6214-5729-6CE22E7E8E4B}"/>
              </a:ext>
            </a:extLst>
          </p:cNvPr>
          <p:cNvSpPr/>
          <p:nvPr/>
        </p:nvSpPr>
        <p:spPr>
          <a:xfrm>
            <a:off x="322002" y="3429000"/>
            <a:ext cx="2198965" cy="2393493"/>
          </a:xfrm>
          <a:custGeom>
            <a:avLst/>
            <a:gdLst>
              <a:gd name="connsiteX0" fmla="*/ 0 w 571499"/>
              <a:gd name="connsiteY0" fmla="*/ 339316 h 693348"/>
              <a:gd name="connsiteX1" fmla="*/ 0 w 571499"/>
              <a:gd name="connsiteY1" fmla="*/ 693349 h 693348"/>
              <a:gd name="connsiteX2" fmla="*/ 228600 w 571499"/>
              <a:gd name="connsiteY2" fmla="*/ 693349 h 693348"/>
              <a:gd name="connsiteX3" fmla="*/ 228600 w 571499"/>
              <a:gd name="connsiteY3" fmla="*/ 395692 h 693348"/>
              <a:gd name="connsiteX4" fmla="*/ 342900 w 571499"/>
              <a:gd name="connsiteY4" fmla="*/ 395692 h 693348"/>
              <a:gd name="connsiteX5" fmla="*/ 342900 w 571499"/>
              <a:gd name="connsiteY5" fmla="*/ 693349 h 693348"/>
              <a:gd name="connsiteX6" fmla="*/ 571500 w 571499"/>
              <a:gd name="connsiteY6" fmla="*/ 693349 h 693348"/>
              <a:gd name="connsiteX7" fmla="*/ 571500 w 571499"/>
              <a:gd name="connsiteY7" fmla="*/ 339304 h 693348"/>
              <a:gd name="connsiteX8" fmla="*/ 285760 w 571499"/>
              <a:gd name="connsiteY8" fmla="*/ 0 h 693348"/>
              <a:gd name="connsiteX9" fmla="*/ 0 w 571499"/>
              <a:gd name="connsiteY9" fmla="*/ 339316 h 69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499" h="693348">
                <a:moveTo>
                  <a:pt x="0" y="339316"/>
                </a:moveTo>
                <a:lnTo>
                  <a:pt x="0" y="693349"/>
                </a:lnTo>
                <a:lnTo>
                  <a:pt x="228600" y="693349"/>
                </a:lnTo>
                <a:lnTo>
                  <a:pt x="228600" y="395692"/>
                </a:lnTo>
                <a:lnTo>
                  <a:pt x="342900" y="395692"/>
                </a:lnTo>
                <a:lnTo>
                  <a:pt x="342900" y="693349"/>
                </a:lnTo>
                <a:lnTo>
                  <a:pt x="571500" y="693349"/>
                </a:lnTo>
                <a:lnTo>
                  <a:pt x="571500" y="339304"/>
                </a:lnTo>
                <a:lnTo>
                  <a:pt x="285760" y="0"/>
                </a:lnTo>
                <a:lnTo>
                  <a:pt x="0" y="339316"/>
                </a:lnTo>
                <a:close/>
              </a:path>
            </a:pathLst>
          </a:custGeom>
          <a:solidFill>
            <a:srgbClr val="1B387C"/>
          </a:solidFill>
          <a:ln w="9525" cap="flat">
            <a:noFill/>
            <a:prstDash val="solid"/>
            <a:miter/>
          </a:ln>
        </p:spPr>
        <p:txBody>
          <a:bodyPr rtlCol="0" anchor="ctr"/>
          <a:lstStyle/>
          <a:p>
            <a:endParaRPr lang="en-US" sz="1200"/>
          </a:p>
        </p:txBody>
      </p:sp>
    </p:spTree>
    <p:extLst>
      <p:ext uri="{BB962C8B-B14F-4D97-AF65-F5344CB8AC3E}">
        <p14:creationId xmlns:p14="http://schemas.microsoft.com/office/powerpoint/2010/main" val="227081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F3F67-05E5-7516-0769-75F05CBDC27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F8F95F7-D51F-1187-ACA4-A25432C1D0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162"/>
          <a:stretch/>
        </p:blipFill>
        <p:spPr>
          <a:xfrm>
            <a:off x="2695374" y="279400"/>
            <a:ext cx="6801252" cy="4121436"/>
          </a:xfrm>
          <a:prstGeom prst="rect">
            <a:avLst/>
          </a:prstGeom>
        </p:spPr>
      </p:pic>
      <p:sp>
        <p:nvSpPr>
          <p:cNvPr id="3" name="TextBox 3">
            <a:extLst>
              <a:ext uri="{FF2B5EF4-FFF2-40B4-BE49-F238E27FC236}">
                <a16:creationId xmlns:a16="http://schemas.microsoft.com/office/drawing/2014/main" id="{89CCDD32-8312-CFEA-E66C-1D4A7546B9D2}"/>
              </a:ext>
            </a:extLst>
          </p:cNvPr>
          <p:cNvSpPr txBox="1"/>
          <p:nvPr/>
        </p:nvSpPr>
        <p:spPr>
          <a:xfrm>
            <a:off x="2695374" y="5308600"/>
            <a:ext cx="8421693" cy="846386"/>
          </a:xfrm>
          <a:prstGeom prst="rect">
            <a:avLst/>
          </a:prstGeom>
        </p:spPr>
        <p:txBody>
          <a:bodyPr wrap="square" lIns="0" tIns="0" rIns="0" bIns="0" rtlCol="0" anchor="t">
            <a:spAutoFit/>
          </a:bodyPr>
          <a:lstStyle/>
          <a:p>
            <a:pPr>
              <a:lnSpc>
                <a:spcPts val="3284"/>
              </a:lnSpc>
            </a:pPr>
            <a:r>
              <a:rPr lang="en-US" sz="4000" dirty="0">
                <a:solidFill>
                  <a:srgbClr val="1B387C"/>
                </a:solidFill>
                <a:latin typeface="Arial" panose="020B0604020202020204" pitchFamily="34" charset="0"/>
                <a:cs typeface="Arial" panose="020B0604020202020204" pitchFamily="34" charset="0"/>
              </a:rPr>
              <a:t>Collaboration and partnership</a:t>
            </a:r>
            <a:br>
              <a:rPr lang="en-US" sz="3200" dirty="0">
                <a:solidFill>
                  <a:srgbClr val="1B387C"/>
                </a:solidFill>
                <a:latin typeface="Arial" panose="020B0604020202020204" pitchFamily="34" charset="0"/>
                <a:cs typeface="Arial" panose="020B0604020202020204" pitchFamily="34" charset="0"/>
              </a:rPr>
            </a:br>
            <a:r>
              <a:rPr lang="en-US" sz="3200" dirty="0">
                <a:solidFill>
                  <a:srgbClr val="1B387C"/>
                </a:solidFill>
                <a:latin typeface="Arial" panose="020B0604020202020204" pitchFamily="34" charset="0"/>
                <a:cs typeface="Arial" panose="020B0604020202020204" pitchFamily="34" charset="0"/>
              </a:rPr>
              <a:t>can drive down homelessness.</a:t>
            </a:r>
          </a:p>
        </p:txBody>
      </p:sp>
      <p:sp>
        <p:nvSpPr>
          <p:cNvPr id="4" name="TextBox 3">
            <a:extLst>
              <a:ext uri="{FF2B5EF4-FFF2-40B4-BE49-F238E27FC236}">
                <a16:creationId xmlns:a16="http://schemas.microsoft.com/office/drawing/2014/main" id="{2A6AA37A-6D91-D8E7-F0EE-7EFF3F82F979}"/>
              </a:ext>
            </a:extLst>
          </p:cNvPr>
          <p:cNvSpPr txBox="1"/>
          <p:nvPr/>
        </p:nvSpPr>
        <p:spPr>
          <a:xfrm>
            <a:off x="2695374" y="4495800"/>
            <a:ext cx="6801252" cy="369332"/>
          </a:xfrm>
          <a:prstGeom prst="rect">
            <a:avLst/>
          </a:prstGeom>
        </p:spPr>
        <p:txBody>
          <a:bodyPr wrap="square" lIns="0" tIns="0" rIns="0" bIns="0" rtlCol="0" anchor="t">
            <a:spAutoFit/>
          </a:bodyPr>
          <a:lstStyle/>
          <a:p>
            <a:r>
              <a:rPr lang="en-US" sz="1200" dirty="0">
                <a:solidFill>
                  <a:srgbClr val="1B387C"/>
                </a:solidFill>
                <a:latin typeface="Arial" panose="020B0604020202020204" pitchFamily="34" charset="0"/>
                <a:cs typeface="Arial" panose="020B0604020202020204" pitchFamily="34" charset="0"/>
              </a:rPr>
              <a:t>Team members from the Anchorage Coalition to End Homelessness, Municipality of Anchorage leaders and Houston, Texas, visitors gather after a community conversation in December 2023.</a:t>
            </a:r>
          </a:p>
        </p:txBody>
      </p:sp>
    </p:spTree>
    <p:extLst>
      <p:ext uri="{BB962C8B-B14F-4D97-AF65-F5344CB8AC3E}">
        <p14:creationId xmlns:p14="http://schemas.microsoft.com/office/powerpoint/2010/main" val="340336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2296E1-6712-547B-9959-DC452CF17800}"/>
              </a:ext>
            </a:extLst>
          </p:cNvPr>
          <p:cNvSpPr txBox="1"/>
          <p:nvPr/>
        </p:nvSpPr>
        <p:spPr>
          <a:xfrm>
            <a:off x="0" y="0"/>
            <a:ext cx="12192000" cy="7940635"/>
          </a:xfrm>
          <a:prstGeom prst="rect">
            <a:avLst/>
          </a:prstGeom>
          <a:solidFill>
            <a:srgbClr val="1A387C"/>
          </a:solidFill>
        </p:spPr>
        <p:txBody>
          <a:bodyPr wrap="square" rtlCol="0">
            <a:spAutoFit/>
          </a:bodyPr>
          <a:lstStyle/>
          <a:p>
            <a:pPr algn="ctr"/>
            <a:endParaRPr lang="en-US" sz="4800" dirty="0">
              <a:solidFill>
                <a:srgbClr val="FFC000"/>
              </a:solidFill>
              <a:highlight>
                <a:srgbClr val="1B387C"/>
              </a:highlight>
              <a:latin typeface="Arial" panose="020B0604020202020204" pitchFamily="34" charset="0"/>
              <a:ea typeface="Roboto" panose="02000000000000000000" pitchFamily="2" charset="0"/>
              <a:cs typeface="Arial" panose="020B0604020202020204" pitchFamily="34" charset="0"/>
            </a:endParaRPr>
          </a:p>
          <a:p>
            <a:pPr algn="ctr"/>
            <a:r>
              <a:rPr lang="en-US" sz="4800" dirty="0">
                <a:solidFill>
                  <a:srgbClr val="FFC000"/>
                </a:solidFill>
                <a:highlight>
                  <a:srgbClr val="1B387C"/>
                </a:highlight>
                <a:latin typeface="Arial" panose="020B0604020202020204" pitchFamily="34" charset="0"/>
                <a:ea typeface="Roboto" panose="02000000000000000000" pitchFamily="2" charset="0"/>
                <a:cs typeface="Arial" panose="020B0604020202020204" pitchFamily="34" charset="0"/>
              </a:rPr>
              <a:t>Next Step </a:t>
            </a:r>
            <a:r>
              <a:rPr lang="en-US" sz="4800" dirty="0">
                <a:solidFill>
                  <a:schemeClr val="bg1"/>
                </a:solidFill>
                <a:latin typeface="Arial" panose="020B0604020202020204" pitchFamily="34" charset="0"/>
                <a:ea typeface="Roboto" panose="02000000000000000000" pitchFamily="2" charset="0"/>
                <a:cs typeface="Arial" panose="020B0604020202020204" pitchFamily="34" charset="0"/>
              </a:rPr>
              <a:t>aims to house </a:t>
            </a:r>
          </a:p>
          <a:p>
            <a:pPr algn="ctr"/>
            <a:r>
              <a:rPr lang="en-US" sz="4800" dirty="0">
                <a:solidFill>
                  <a:schemeClr val="bg1"/>
                </a:solidFill>
                <a:latin typeface="Arial" panose="020B0604020202020204" pitchFamily="34" charset="0"/>
                <a:ea typeface="Roboto" panose="02000000000000000000" pitchFamily="2" charset="0"/>
                <a:cs typeface="Arial" panose="020B0604020202020204" pitchFamily="34" charset="0"/>
              </a:rPr>
              <a:t>150 people </a:t>
            </a:r>
          </a:p>
          <a:p>
            <a:pPr algn="ctr"/>
            <a:r>
              <a:rPr lang="en-US" sz="4400" dirty="0">
                <a:solidFill>
                  <a:schemeClr val="bg1"/>
                </a:solidFill>
                <a:latin typeface="Arial" panose="020B0604020202020204" pitchFamily="34" charset="0"/>
                <a:ea typeface="Roboto" panose="02000000000000000000" pitchFamily="2" charset="0"/>
                <a:cs typeface="Arial" panose="020B0604020202020204" pitchFamily="34" charset="0"/>
              </a:rPr>
              <a:t>by the end of Emergency Cold Weather Shelter. </a:t>
            </a:r>
          </a:p>
          <a:p>
            <a:pPr algn="ctr"/>
            <a:endParaRPr lang="en-US" sz="16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gn="ctr"/>
            <a:r>
              <a:rPr lang="en-US" sz="4000" dirty="0">
                <a:solidFill>
                  <a:schemeClr val="bg1"/>
                </a:solidFill>
                <a:latin typeface="Arial" panose="020B0604020202020204" pitchFamily="34" charset="0"/>
                <a:ea typeface="Roboto" panose="02000000000000000000" pitchFamily="2" charset="0"/>
                <a:cs typeface="Arial" panose="020B0604020202020204" pitchFamily="34" charset="0"/>
              </a:rPr>
              <a:t>Housing First is not housing only</a:t>
            </a:r>
            <a:r>
              <a:rPr lang="en-US" sz="4800" dirty="0">
                <a:solidFill>
                  <a:schemeClr val="bg1"/>
                </a:solidFill>
                <a:latin typeface="Arial" panose="020B0604020202020204" pitchFamily="34" charset="0"/>
                <a:ea typeface="Roboto" panose="02000000000000000000" pitchFamily="2" charset="0"/>
                <a:cs typeface="Arial" panose="020B0604020202020204" pitchFamily="34" charset="0"/>
              </a:rPr>
              <a:t>:</a:t>
            </a:r>
          </a:p>
          <a:p>
            <a:pPr marL="3010050" lvl="8" indent="-571529">
              <a:lnSpc>
                <a:spcPct val="150000"/>
              </a:lnSpc>
              <a:buFont typeface="Arial" panose="020B0604020202020204" pitchFamily="34" charset="0"/>
              <a:buChar char="•"/>
            </a:pPr>
            <a:r>
              <a:rPr lang="en-US" sz="3600" dirty="0">
                <a:solidFill>
                  <a:schemeClr val="bg1"/>
                </a:solidFill>
                <a:latin typeface="Arial" panose="020B0604020202020204" pitchFamily="34" charset="0"/>
                <a:ea typeface="Roboto" panose="02000000000000000000" pitchFamily="2" charset="0"/>
                <a:cs typeface="Arial" panose="020B0604020202020204" pitchFamily="34" charset="0"/>
              </a:rPr>
              <a:t>Case management for up to 12 months.</a:t>
            </a:r>
          </a:p>
          <a:p>
            <a:pPr marL="3010050" lvl="8" indent="-571529">
              <a:lnSpc>
                <a:spcPct val="150000"/>
              </a:lnSpc>
              <a:buFont typeface="Arial" panose="020B0604020202020204" pitchFamily="34" charset="0"/>
              <a:buChar char="•"/>
            </a:pPr>
            <a:r>
              <a:rPr lang="en-US" sz="3600" dirty="0">
                <a:solidFill>
                  <a:schemeClr val="bg1"/>
                </a:solidFill>
                <a:latin typeface="Arial" panose="020B0604020202020204" pitchFamily="34" charset="0"/>
                <a:ea typeface="Roboto" panose="02000000000000000000" pitchFamily="2" charset="0"/>
                <a:cs typeface="Arial" panose="020B0604020202020204" pitchFamily="34" charset="0"/>
              </a:rPr>
              <a:t>Planning for month 13 begins now.</a:t>
            </a:r>
          </a:p>
          <a:p>
            <a:pPr marL="3010050" lvl="8" indent="-571529">
              <a:lnSpc>
                <a:spcPct val="150000"/>
              </a:lnSpc>
              <a:buFont typeface="Arial" panose="020B0604020202020204" pitchFamily="34" charset="0"/>
              <a:buChar char="•"/>
            </a:pPr>
            <a:r>
              <a:rPr lang="en-US" sz="3600" dirty="0">
                <a:solidFill>
                  <a:schemeClr val="bg1"/>
                </a:solidFill>
                <a:latin typeface="Arial" panose="020B0604020202020204" pitchFamily="34" charset="0"/>
                <a:ea typeface="Roboto" panose="02000000000000000000" pitchFamily="2" charset="0"/>
                <a:cs typeface="Arial" panose="020B0604020202020204" pitchFamily="34" charset="0"/>
              </a:rPr>
              <a:t>Connection to community resources.</a:t>
            </a:r>
          </a:p>
          <a:p>
            <a:pPr algn="ctr"/>
            <a:endParaRPr lang="en-US" sz="4800"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US" sz="4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647651" y="1510128"/>
            <a:ext cx="1680406" cy="0"/>
          </a:xfrm>
          <a:prstGeom prst="line">
            <a:avLst/>
          </a:prstGeom>
          <a:ln w="47625" cap="rnd">
            <a:solidFill>
              <a:srgbClr val="FFFFFF"/>
            </a:solidFill>
            <a:prstDash val="solid"/>
            <a:headEnd type="none" w="sm" len="sm"/>
            <a:tailEnd type="none" w="sm" len="sm"/>
          </a:ln>
        </p:spPr>
        <p:txBody>
          <a:bodyPr/>
          <a:lstStyle/>
          <a:p>
            <a:endParaRPr lang="en-US" sz="1200"/>
          </a:p>
        </p:txBody>
      </p:sp>
      <p:sp>
        <p:nvSpPr>
          <p:cNvPr id="3" name="TextBox 3"/>
          <p:cNvSpPr txBox="1"/>
          <p:nvPr/>
        </p:nvSpPr>
        <p:spPr>
          <a:xfrm>
            <a:off x="660400" y="330201"/>
            <a:ext cx="11227528" cy="1590179"/>
          </a:xfrm>
          <a:prstGeom prst="rect">
            <a:avLst/>
          </a:prstGeom>
        </p:spPr>
        <p:txBody>
          <a:bodyPr wrap="square" lIns="0" tIns="0" rIns="0" bIns="0" rtlCol="0" anchor="t">
            <a:spAutoFit/>
          </a:bodyPr>
          <a:lstStyle/>
          <a:p>
            <a:pPr>
              <a:lnSpc>
                <a:spcPts val="6230"/>
              </a:lnSpc>
            </a:pPr>
            <a:r>
              <a:rPr lang="en-US" sz="5933" b="1" spc="-118" dirty="0">
                <a:solidFill>
                  <a:srgbClr val="FFC96C"/>
                </a:solidFill>
                <a:latin typeface="Arial" panose="020B0604020202020204" pitchFamily="34" charset="0"/>
                <a:cs typeface="Arial" panose="020B0604020202020204" pitchFamily="34" charset="0"/>
              </a:rPr>
              <a:t>Next Step </a:t>
            </a:r>
            <a:r>
              <a:rPr lang="en-US" sz="5933" spc="-118" dirty="0">
                <a:solidFill>
                  <a:srgbClr val="1B387C"/>
                </a:solidFill>
                <a:latin typeface="Arial" panose="020B0604020202020204" pitchFamily="34" charset="0"/>
                <a:cs typeface="Arial" panose="020B0604020202020204" pitchFamily="34" charset="0"/>
              </a:rPr>
              <a:t>in action: More housing means less need for shelter</a:t>
            </a:r>
          </a:p>
        </p:txBody>
      </p:sp>
      <p:sp>
        <p:nvSpPr>
          <p:cNvPr id="4" name="TextBox 4"/>
          <p:cNvSpPr txBox="1"/>
          <p:nvPr/>
        </p:nvSpPr>
        <p:spPr>
          <a:xfrm>
            <a:off x="1739901" y="2707338"/>
            <a:ext cx="8712198" cy="1092735"/>
          </a:xfrm>
          <a:prstGeom prst="rect">
            <a:avLst/>
          </a:prstGeom>
        </p:spPr>
        <p:txBody>
          <a:bodyPr wrap="square" lIns="0" tIns="0" rIns="0" bIns="0" rtlCol="0" anchor="t">
            <a:spAutoFit/>
          </a:bodyPr>
          <a:lstStyle/>
          <a:p>
            <a:pPr>
              <a:lnSpc>
                <a:spcPts val="2917"/>
              </a:lnSpc>
            </a:pPr>
            <a:r>
              <a:rPr lang="en-US" sz="2400" dirty="0">
                <a:solidFill>
                  <a:srgbClr val="1B387C"/>
                </a:solidFill>
                <a:latin typeface="Arial" panose="020B0604020202020204" pitchFamily="34" charset="0"/>
                <a:cs typeface="Arial" panose="020B0604020202020204" pitchFamily="34" charset="0"/>
              </a:rPr>
              <a:t>Our financial model is the all-in cost for housing 150 individuals.</a:t>
            </a:r>
          </a:p>
          <a:p>
            <a:pPr>
              <a:lnSpc>
                <a:spcPts val="2917"/>
              </a:lnSpc>
            </a:pPr>
            <a:endParaRPr lang="en-US" sz="2400" dirty="0">
              <a:solidFill>
                <a:srgbClr val="1B387C"/>
              </a:solidFill>
              <a:latin typeface="Arial" panose="020B0604020202020204" pitchFamily="34" charset="0"/>
              <a:cs typeface="Arial" panose="020B0604020202020204" pitchFamily="34" charset="0"/>
            </a:endParaRPr>
          </a:p>
          <a:p>
            <a:pPr>
              <a:lnSpc>
                <a:spcPts val="2917"/>
              </a:lnSpc>
            </a:pPr>
            <a:endParaRPr lang="en-US" sz="2400" dirty="0">
              <a:solidFill>
                <a:srgbClr val="1B387C"/>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5C2BF48-F33A-A289-89E8-824297967793}"/>
              </a:ext>
            </a:extLst>
          </p:cNvPr>
          <p:cNvSpPr txBox="1"/>
          <p:nvPr/>
        </p:nvSpPr>
        <p:spPr>
          <a:xfrm>
            <a:off x="1761868" y="4394200"/>
            <a:ext cx="9245600" cy="1998945"/>
          </a:xfrm>
          <a:prstGeom prst="rect">
            <a:avLst/>
          </a:prstGeom>
          <a:noFill/>
        </p:spPr>
        <p:txBody>
          <a:bodyPr wrap="square" numCol="2">
            <a:spAutoFit/>
          </a:bodyPr>
          <a:lstStyle/>
          <a:p>
            <a:pPr>
              <a:lnSpc>
                <a:spcPts val="2917"/>
              </a:lnSpc>
            </a:pPr>
            <a:r>
              <a:rPr lang="en-US" sz="4800" b="1" dirty="0">
                <a:solidFill>
                  <a:srgbClr val="1B387C"/>
                </a:solidFill>
                <a:latin typeface="Arial" panose="020B0604020202020204" pitchFamily="34" charset="0"/>
                <a:cs typeface="Arial" panose="020B0604020202020204" pitchFamily="34" charset="0"/>
              </a:rPr>
              <a:t>$100 a day</a:t>
            </a:r>
          </a:p>
          <a:p>
            <a:pPr>
              <a:lnSpc>
                <a:spcPts val="2917"/>
              </a:lnSpc>
            </a:pPr>
            <a:r>
              <a:rPr lang="en-US" sz="2400" dirty="0">
                <a:solidFill>
                  <a:srgbClr val="1B387C"/>
                </a:solidFill>
                <a:latin typeface="Arial" panose="020B0604020202020204" pitchFamily="34" charset="0"/>
                <a:cs typeface="Arial" panose="020B0604020202020204" pitchFamily="34" charset="0"/>
              </a:rPr>
              <a:t>Per person cost for shelter	</a:t>
            </a:r>
          </a:p>
          <a:p>
            <a:pPr>
              <a:lnSpc>
                <a:spcPts val="2917"/>
              </a:lnSpc>
            </a:pPr>
            <a:r>
              <a:rPr lang="en-US" sz="2400" dirty="0">
                <a:solidFill>
                  <a:srgbClr val="1B387C"/>
                </a:solidFill>
                <a:latin typeface="Arial" panose="020B0604020202020204" pitchFamily="34" charset="0"/>
                <a:cs typeface="Arial" panose="020B0604020202020204" pitchFamily="34" charset="0"/>
              </a:rPr>
              <a:t>		 </a:t>
            </a:r>
          </a:p>
          <a:p>
            <a:pPr>
              <a:lnSpc>
                <a:spcPts val="2917"/>
              </a:lnSpc>
            </a:pPr>
            <a:endParaRPr lang="en-US" sz="2400" dirty="0">
              <a:solidFill>
                <a:srgbClr val="1B387C"/>
              </a:solidFill>
              <a:latin typeface="Arial" panose="020B0604020202020204" pitchFamily="34" charset="0"/>
              <a:cs typeface="Arial" panose="020B0604020202020204" pitchFamily="34" charset="0"/>
            </a:endParaRPr>
          </a:p>
          <a:p>
            <a:pPr>
              <a:lnSpc>
                <a:spcPts val="2917"/>
              </a:lnSpc>
            </a:pPr>
            <a:r>
              <a:rPr lang="en-US" sz="4800" b="1" dirty="0">
                <a:solidFill>
                  <a:srgbClr val="1B387C"/>
                </a:solidFill>
                <a:latin typeface="Arial" panose="020B0604020202020204" pitchFamily="34" charset="0"/>
                <a:cs typeface="Arial" panose="020B0604020202020204" pitchFamily="34" charset="0"/>
              </a:rPr>
              <a:t>$85 a day</a:t>
            </a:r>
          </a:p>
          <a:p>
            <a:pPr>
              <a:lnSpc>
                <a:spcPts val="2917"/>
              </a:lnSpc>
            </a:pPr>
            <a:r>
              <a:rPr lang="en-US" sz="2400" dirty="0">
                <a:solidFill>
                  <a:srgbClr val="1B387C"/>
                </a:solidFill>
                <a:latin typeface="Arial" panose="020B0604020202020204" pitchFamily="34" charset="0"/>
                <a:cs typeface="Arial" panose="020B0604020202020204" pitchFamily="34" charset="0"/>
              </a:rPr>
              <a:t>Average per person</a:t>
            </a:r>
          </a:p>
          <a:p>
            <a:pPr>
              <a:lnSpc>
                <a:spcPts val="2917"/>
              </a:lnSpc>
            </a:pPr>
            <a:r>
              <a:rPr lang="en-US" sz="2400" dirty="0">
                <a:solidFill>
                  <a:srgbClr val="1B387C"/>
                </a:solidFill>
                <a:latin typeface="Arial" panose="020B0604020202020204" pitchFamily="34" charset="0"/>
                <a:cs typeface="Arial" panose="020B0604020202020204" pitchFamily="34" charset="0"/>
              </a:rPr>
              <a:t>cost for housing and supports in Next Step					</a:t>
            </a:r>
            <a:endParaRPr lang="en-US" sz="2400" dirty="0"/>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11" name="Ink 10">
                <a:extLst>
                  <a:ext uri="{FF2B5EF4-FFF2-40B4-BE49-F238E27FC236}">
                    <a16:creationId xmlns:a16="http://schemas.microsoft.com/office/drawing/2014/main" id="{727842F9-354F-90CA-C641-51D430D188CC}"/>
                  </a:ext>
                </a:extLst>
              </p14:cNvPr>
              <p14:cNvContentPartPr/>
              <p14:nvPr/>
            </p14:nvContentPartPr>
            <p14:xfrm>
              <a:off x="12852240" y="3792587"/>
              <a:ext cx="240" cy="240"/>
            </p14:xfrm>
          </p:contentPart>
        </mc:Choice>
        <mc:Fallback>
          <p:pic>
            <p:nvPicPr>
              <p:cNvPr id="11" name="Ink 10">
                <a:extLst>
                  <a:ext uri="{FF2B5EF4-FFF2-40B4-BE49-F238E27FC236}">
                    <a16:creationId xmlns:a16="http://schemas.microsoft.com/office/drawing/2014/main" id="{727842F9-354F-90CA-C641-51D430D188CC}"/>
                  </a:ext>
                </a:extLst>
              </p:cNvPr>
              <p:cNvPicPr/>
              <p:nvPr/>
            </p:nvPicPr>
            <p:blipFill>
              <a:blip r:embed="rId4"/>
              <a:stretch>
                <a:fillRect/>
              </a:stretch>
            </p:blipFill>
            <p:spPr>
              <a:xfrm>
                <a:off x="12846240" y="3786587"/>
                <a:ext cx="12000" cy="1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
            <p14:nvContentPartPr>
              <p14:cNvPr id="12" name="Ink 11">
                <a:extLst>
                  <a:ext uri="{FF2B5EF4-FFF2-40B4-BE49-F238E27FC236}">
                    <a16:creationId xmlns:a16="http://schemas.microsoft.com/office/drawing/2014/main" id="{81F4C4B4-1633-DD9F-7F5D-ECADD70E79D7}"/>
                  </a:ext>
                </a:extLst>
              </p14:cNvPr>
              <p14:cNvContentPartPr/>
              <p14:nvPr/>
            </p14:nvContentPartPr>
            <p14:xfrm>
              <a:off x="2742480" y="541067"/>
              <a:ext cx="240" cy="240"/>
            </p14:xfrm>
          </p:contentPart>
        </mc:Choice>
        <mc:Fallback>
          <p:pic>
            <p:nvPicPr>
              <p:cNvPr id="12" name="Ink 11">
                <a:extLst>
                  <a:ext uri="{FF2B5EF4-FFF2-40B4-BE49-F238E27FC236}">
                    <a16:creationId xmlns:a16="http://schemas.microsoft.com/office/drawing/2014/main" id="{81F4C4B4-1633-DD9F-7F5D-ECADD70E79D7}"/>
                  </a:ext>
                </a:extLst>
              </p:cNvPr>
              <p:cNvPicPr/>
              <p:nvPr/>
            </p:nvPicPr>
            <p:blipFill>
              <a:blip r:embed="rId6"/>
              <a:stretch>
                <a:fillRect/>
              </a:stretch>
            </p:blipFill>
            <p:spPr>
              <a:xfrm>
                <a:off x="2736480" y="535067"/>
                <a:ext cx="12000" cy="12000"/>
              </a:xfrm>
              <a:prstGeom prst="rect">
                <a:avLst/>
              </a:prstGeom>
            </p:spPr>
          </p:pic>
        </mc:Fallback>
      </mc:AlternateContent>
      <p:cxnSp>
        <p:nvCxnSpPr>
          <p:cNvPr id="18" name="Straight Arrow Connector 17">
            <a:extLst>
              <a:ext uri="{FF2B5EF4-FFF2-40B4-BE49-F238E27FC236}">
                <a16:creationId xmlns:a16="http://schemas.microsoft.com/office/drawing/2014/main" id="{A37D7863-F1AA-8E7B-21C1-0902419E4092}"/>
              </a:ext>
            </a:extLst>
          </p:cNvPr>
          <p:cNvCxnSpPr>
            <a:stCxn id="4" idx="1"/>
          </p:cNvCxnSpPr>
          <p:nvPr/>
        </p:nvCxnSpPr>
        <p:spPr>
          <a:xfrm>
            <a:off x="1739901" y="3253706"/>
            <a:ext cx="8775699" cy="22895"/>
          </a:xfrm>
          <a:prstGeom prst="straightConnector1">
            <a:avLst/>
          </a:prstGeom>
          <a:ln>
            <a:solidFill>
              <a:srgbClr val="FFC96C"/>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464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607A8-EC22-4EA9-6D9B-4F0BF0F56C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04C7900-8C97-C0E4-90EB-9E898ACD2791}"/>
              </a:ext>
            </a:extLst>
          </p:cNvPr>
          <p:cNvSpPr txBox="1"/>
          <p:nvPr/>
        </p:nvSpPr>
        <p:spPr>
          <a:xfrm>
            <a:off x="2438400" y="622507"/>
            <a:ext cx="9546218" cy="5621026"/>
          </a:xfrm>
          <a:prstGeom prst="rect">
            <a:avLst/>
          </a:prstGeom>
        </p:spPr>
        <p:txBody>
          <a:bodyPr wrap="square" lIns="0" tIns="0" rIns="0" bIns="0" rtlCol="0" anchor="t">
            <a:spAutoFit/>
          </a:bodyPr>
          <a:lstStyle/>
          <a:p>
            <a:pPr marL="304815" indent="-304815">
              <a:buFont typeface="Wingdings" panose="05000000000000000000" pitchFamily="2" charset="2"/>
              <a:buChar char="ü"/>
            </a:pPr>
            <a:r>
              <a:rPr lang="en-US" sz="2133" b="1" dirty="0">
                <a:solidFill>
                  <a:srgbClr val="1B387C"/>
                </a:solidFill>
                <a:latin typeface="Arial" panose="020B0604020202020204" pitchFamily="34" charset="0"/>
                <a:cs typeface="Arial" panose="020B0604020202020204" pitchFamily="34" charset="0"/>
              </a:rPr>
              <a:t>Equity: </a:t>
            </a:r>
            <a:r>
              <a:rPr lang="en-US" sz="2133" dirty="0">
                <a:solidFill>
                  <a:srgbClr val="1B387C"/>
                </a:solidFill>
                <a:latin typeface="Arial" panose="020B0604020202020204" pitchFamily="34" charset="0"/>
                <a:cs typeface="Arial" panose="020B0604020202020204" pitchFamily="34" charset="0"/>
              </a:rPr>
              <a:t>Shift to person-centered approach that identifies inequities in the housing system.</a:t>
            </a:r>
          </a:p>
          <a:p>
            <a:pPr marL="304815" indent="-304815">
              <a:buFont typeface="Wingdings" panose="05000000000000000000" pitchFamily="2" charset="2"/>
              <a:buChar char="ü"/>
            </a:pPr>
            <a:endParaRPr lang="en-US" sz="2133" dirty="0">
              <a:solidFill>
                <a:srgbClr val="1B387C"/>
              </a:solidFill>
              <a:latin typeface="Arial" panose="020B0604020202020204" pitchFamily="34" charset="0"/>
              <a:cs typeface="Arial" panose="020B0604020202020204" pitchFamily="34" charset="0"/>
            </a:endParaRPr>
          </a:p>
          <a:p>
            <a:pPr marL="304815" indent="-304815">
              <a:buFont typeface="Wingdings" panose="05000000000000000000" pitchFamily="2" charset="2"/>
              <a:buChar char="ü"/>
            </a:pPr>
            <a:r>
              <a:rPr lang="en-US" sz="2133" b="1" dirty="0">
                <a:solidFill>
                  <a:srgbClr val="1B387C"/>
                </a:solidFill>
                <a:latin typeface="Arial" panose="020B0604020202020204" pitchFamily="34" charset="0"/>
                <a:cs typeface="Arial" panose="020B0604020202020204" pitchFamily="34" charset="0"/>
              </a:rPr>
              <a:t>Funding: </a:t>
            </a:r>
            <a:r>
              <a:rPr lang="en-US" sz="2133" dirty="0">
                <a:solidFill>
                  <a:srgbClr val="1B387C"/>
                </a:solidFill>
                <a:latin typeface="Arial" panose="020B0604020202020204" pitchFamily="34" charset="0"/>
                <a:cs typeface="Arial" panose="020B0604020202020204" pitchFamily="34" charset="0"/>
              </a:rPr>
              <a:t>Braided and leveraged funding to support housing.</a:t>
            </a:r>
          </a:p>
          <a:p>
            <a:pPr marL="304815" indent="-304815">
              <a:buFont typeface="Wingdings" panose="05000000000000000000" pitchFamily="2" charset="2"/>
              <a:buChar char="ü"/>
            </a:pPr>
            <a:endParaRPr lang="en-US" sz="2133" dirty="0">
              <a:solidFill>
                <a:srgbClr val="1B387C"/>
              </a:solidFill>
              <a:latin typeface="Arial" panose="020B0604020202020204" pitchFamily="34" charset="0"/>
              <a:cs typeface="Arial" panose="020B0604020202020204" pitchFamily="34" charset="0"/>
            </a:endParaRPr>
          </a:p>
          <a:p>
            <a:pPr marL="304815" indent="-304815">
              <a:buFont typeface="Wingdings" panose="05000000000000000000" pitchFamily="2" charset="2"/>
              <a:buChar char="ü"/>
            </a:pPr>
            <a:r>
              <a:rPr lang="en-US" sz="2133" b="1" dirty="0">
                <a:solidFill>
                  <a:srgbClr val="1B387C"/>
                </a:solidFill>
                <a:latin typeface="Arial" panose="020B0604020202020204" pitchFamily="34" charset="0"/>
                <a:cs typeface="Arial" panose="020B0604020202020204" pitchFamily="34" charset="0"/>
              </a:rPr>
              <a:t>Coordination: </a:t>
            </a:r>
            <a:r>
              <a:rPr lang="en-US" sz="2133" dirty="0">
                <a:solidFill>
                  <a:srgbClr val="1B387C"/>
                </a:solidFill>
                <a:latin typeface="Arial" panose="020B0604020202020204" pitchFamily="34" charset="0"/>
                <a:cs typeface="Arial" panose="020B0604020202020204" pitchFamily="34" charset="0"/>
              </a:rPr>
              <a:t>Working with partners to identify high priority individuals as well as assets and barriers to housing.</a:t>
            </a:r>
          </a:p>
          <a:p>
            <a:pPr marL="304815" indent="-304815">
              <a:buFont typeface="Wingdings" panose="05000000000000000000" pitchFamily="2" charset="2"/>
              <a:buChar char="ü"/>
            </a:pPr>
            <a:endParaRPr lang="en-US" sz="2133" dirty="0">
              <a:solidFill>
                <a:srgbClr val="1B387C"/>
              </a:solidFill>
              <a:latin typeface="Arial" panose="020B0604020202020204" pitchFamily="34" charset="0"/>
              <a:cs typeface="Arial" panose="020B0604020202020204" pitchFamily="34" charset="0"/>
            </a:endParaRPr>
          </a:p>
          <a:p>
            <a:pPr marL="304815" indent="-304815">
              <a:buFont typeface="Wingdings" panose="05000000000000000000" pitchFamily="2" charset="2"/>
              <a:buChar char="ü"/>
            </a:pPr>
            <a:r>
              <a:rPr lang="en-US" sz="2133" b="1" dirty="0">
                <a:solidFill>
                  <a:srgbClr val="1B387C"/>
                </a:solidFill>
                <a:latin typeface="Arial" panose="020B0604020202020204" pitchFamily="34" charset="0"/>
                <a:cs typeface="Arial" panose="020B0604020202020204" pitchFamily="34" charset="0"/>
              </a:rPr>
              <a:t>Housing: </a:t>
            </a:r>
            <a:r>
              <a:rPr lang="en-US" sz="2133" dirty="0">
                <a:solidFill>
                  <a:srgbClr val="1B387C"/>
                </a:solidFill>
                <a:latin typeface="Arial" panose="020B0604020202020204" pitchFamily="34" charset="0"/>
                <a:cs typeface="Arial" panose="020B0604020202020204" pitchFamily="34" charset="0"/>
              </a:rPr>
              <a:t>An acquisition strategy that works with landlords to identify units and provide supports.</a:t>
            </a:r>
          </a:p>
          <a:p>
            <a:pPr marL="304815" indent="-304815">
              <a:buFont typeface="Wingdings" panose="05000000000000000000" pitchFamily="2" charset="2"/>
              <a:buChar char="ü"/>
            </a:pPr>
            <a:endParaRPr lang="en-US" sz="2133" dirty="0">
              <a:solidFill>
                <a:srgbClr val="1B387C"/>
              </a:solidFill>
              <a:latin typeface="Arial" panose="020B0604020202020204" pitchFamily="34" charset="0"/>
              <a:cs typeface="Arial" panose="020B0604020202020204" pitchFamily="34" charset="0"/>
            </a:endParaRPr>
          </a:p>
          <a:p>
            <a:pPr marL="304815" indent="-304815">
              <a:buFont typeface="Wingdings" panose="05000000000000000000" pitchFamily="2" charset="2"/>
              <a:buChar char="ü"/>
            </a:pPr>
            <a:r>
              <a:rPr lang="en-US" sz="2133" b="1" dirty="0">
                <a:solidFill>
                  <a:srgbClr val="1B387C"/>
                </a:solidFill>
                <a:latin typeface="Arial" panose="020B0604020202020204" pitchFamily="34" charset="0"/>
                <a:cs typeface="Arial" panose="020B0604020202020204" pitchFamily="34" charset="0"/>
              </a:rPr>
              <a:t>Supportive Housing: </a:t>
            </a:r>
            <a:r>
              <a:rPr lang="en-US" sz="2133" dirty="0">
                <a:solidFill>
                  <a:srgbClr val="1B387C"/>
                </a:solidFill>
                <a:latin typeface="Arial" panose="020B0604020202020204" pitchFamily="34" charset="0"/>
                <a:cs typeface="Arial" panose="020B0604020202020204" pitchFamily="34" charset="0"/>
              </a:rPr>
              <a:t>Streamlined process to access permanent supportive housing.</a:t>
            </a:r>
          </a:p>
          <a:p>
            <a:pPr marL="304815" indent="-304815">
              <a:buFont typeface="Wingdings" panose="05000000000000000000" pitchFamily="2" charset="2"/>
              <a:buChar char="ü"/>
            </a:pPr>
            <a:endParaRPr lang="en-US" sz="2133" dirty="0">
              <a:solidFill>
                <a:srgbClr val="1B387C"/>
              </a:solidFill>
              <a:latin typeface="Arial" panose="020B0604020202020204" pitchFamily="34" charset="0"/>
              <a:cs typeface="Arial" panose="020B0604020202020204" pitchFamily="34" charset="0"/>
            </a:endParaRPr>
          </a:p>
          <a:p>
            <a:pPr marL="304815" indent="-304815">
              <a:buFont typeface="Wingdings" panose="05000000000000000000" pitchFamily="2" charset="2"/>
              <a:buChar char="ü"/>
            </a:pPr>
            <a:r>
              <a:rPr lang="en-US" sz="2133" b="1" dirty="0">
                <a:solidFill>
                  <a:srgbClr val="1B387C"/>
                </a:solidFill>
                <a:latin typeface="Arial" panose="020B0604020202020204" pitchFamily="34" charset="0"/>
                <a:cs typeface="Arial" panose="020B0604020202020204" pitchFamily="34" charset="0"/>
              </a:rPr>
              <a:t>Support Services: </a:t>
            </a:r>
            <a:r>
              <a:rPr lang="en-US" sz="2133" dirty="0">
                <a:solidFill>
                  <a:srgbClr val="1B387C"/>
                </a:solidFill>
                <a:latin typeface="Arial" panose="020B0604020202020204" pitchFamily="34" charset="0"/>
                <a:cs typeface="Arial" panose="020B0604020202020204" pitchFamily="34" charset="0"/>
              </a:rPr>
              <a:t>Diversified funding and a case management strategy to overcome workforce challenges.</a:t>
            </a:r>
          </a:p>
          <a:p>
            <a:endParaRPr lang="en-US" sz="2400" dirty="0">
              <a:solidFill>
                <a:srgbClr val="1B387C"/>
              </a:solidFill>
              <a:latin typeface="Roboto"/>
            </a:endParaRPr>
          </a:p>
        </p:txBody>
      </p:sp>
      <p:sp>
        <p:nvSpPr>
          <p:cNvPr id="3" name="AutoShape 3">
            <a:extLst>
              <a:ext uri="{FF2B5EF4-FFF2-40B4-BE49-F238E27FC236}">
                <a16:creationId xmlns:a16="http://schemas.microsoft.com/office/drawing/2014/main" id="{D35A5480-80ED-A839-C70B-9A59946011D7}"/>
              </a:ext>
            </a:extLst>
          </p:cNvPr>
          <p:cNvSpPr/>
          <p:nvPr/>
        </p:nvSpPr>
        <p:spPr>
          <a:xfrm rot="-5400000">
            <a:off x="-325743" y="3411767"/>
            <a:ext cx="4901647" cy="0"/>
          </a:xfrm>
          <a:prstGeom prst="line">
            <a:avLst/>
          </a:prstGeom>
          <a:ln w="38100" cap="rnd">
            <a:solidFill>
              <a:srgbClr val="FFFFFF"/>
            </a:solidFill>
            <a:prstDash val="solid"/>
            <a:headEnd type="none" w="sm" len="sm"/>
            <a:tailEnd type="none" w="sm" len="sm"/>
          </a:ln>
        </p:spPr>
        <p:txBody>
          <a:bodyPr/>
          <a:lstStyle/>
          <a:p>
            <a:endParaRPr lang="en-US" sz="1200"/>
          </a:p>
        </p:txBody>
      </p:sp>
      <p:sp>
        <p:nvSpPr>
          <p:cNvPr id="4" name="TextBox 4">
            <a:extLst>
              <a:ext uri="{FF2B5EF4-FFF2-40B4-BE49-F238E27FC236}">
                <a16:creationId xmlns:a16="http://schemas.microsoft.com/office/drawing/2014/main" id="{C3E7F018-1E83-EBCF-3306-D8D19465F441}"/>
              </a:ext>
            </a:extLst>
          </p:cNvPr>
          <p:cNvSpPr txBox="1"/>
          <p:nvPr/>
        </p:nvSpPr>
        <p:spPr>
          <a:xfrm rot="-5400000">
            <a:off x="-1090142" y="2757901"/>
            <a:ext cx="4901647" cy="1351267"/>
          </a:xfrm>
          <a:prstGeom prst="rect">
            <a:avLst/>
          </a:prstGeom>
        </p:spPr>
        <p:txBody>
          <a:bodyPr lIns="0" tIns="0" rIns="0" bIns="0" rtlCol="0" anchor="t">
            <a:spAutoFit/>
          </a:bodyPr>
          <a:lstStyle/>
          <a:p>
            <a:pPr algn="ctr">
              <a:lnSpc>
                <a:spcPts val="5435"/>
              </a:lnSpc>
            </a:pPr>
            <a:r>
              <a:rPr lang="en-US" sz="4348" dirty="0">
                <a:solidFill>
                  <a:srgbClr val="1B387C"/>
                </a:solidFill>
                <a:latin typeface="Roboto Bold"/>
              </a:rPr>
              <a:t>The Foundation for the</a:t>
            </a:r>
            <a:r>
              <a:rPr lang="en-US" sz="4348" dirty="0">
                <a:solidFill>
                  <a:srgbClr val="FFC96C"/>
                </a:solidFill>
                <a:latin typeface="Roboto Bold"/>
              </a:rPr>
              <a:t> NEXT STEP</a:t>
            </a:r>
          </a:p>
        </p:txBody>
      </p:sp>
    </p:spTree>
    <p:extLst>
      <p:ext uri="{BB962C8B-B14F-4D97-AF65-F5344CB8AC3E}">
        <p14:creationId xmlns:p14="http://schemas.microsoft.com/office/powerpoint/2010/main" val="1915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387C"/>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3AF6CC2-FE20-B3FB-A044-FA06663772F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ln w="0"/>
                <a:solidFill>
                  <a:schemeClr val="accent1"/>
                </a:solidFill>
                <a:effectLst>
                  <a:outerShdw blurRad="38100" dist="25400" dir="5400000" algn="ctr" rotWithShape="0">
                    <a:srgbClr val="6E747A">
                      <a:alpha val="43000"/>
                    </a:srgbClr>
                  </a:outerShdw>
                </a:effectLst>
                <a:latin typeface="+mj-lt"/>
                <a:ea typeface="+mj-ea"/>
                <a:cs typeface="+mj-cs"/>
              </a:rPr>
              <a:t>Progress</a:t>
            </a:r>
            <a:r>
              <a:rPr lang="en-US" sz="2600" b="1" dirty="0">
                <a:ln w="0"/>
                <a:solidFill>
                  <a:schemeClr val="accent1"/>
                </a:solidFill>
                <a:effectLst>
                  <a:outerShdw blurRad="38100" dist="25400" dir="5400000" algn="ctr" rotWithShape="0">
                    <a:srgbClr val="6E747A">
                      <a:alpha val="43000"/>
                    </a:srgbClr>
                  </a:outerShdw>
                </a:effectLst>
              </a:rPr>
              <a:t> as of</a:t>
            </a:r>
            <a:r>
              <a:rPr lang="en-US" sz="2600" b="1" kern="1200" dirty="0">
                <a:ln w="0"/>
                <a:solidFill>
                  <a:schemeClr val="accent1"/>
                </a:solidFill>
                <a:effectLst>
                  <a:outerShdw blurRad="38100" dist="25400" dir="5400000" algn="ctr" rotWithShape="0">
                    <a:srgbClr val="6E747A">
                      <a:alpha val="43000"/>
                    </a:srgbClr>
                  </a:outerShdw>
                </a:effectLst>
                <a:latin typeface="+mj-lt"/>
                <a:ea typeface="+mj-ea"/>
                <a:cs typeface="+mj-cs"/>
              </a:rPr>
              <a:t> 3/18/24</a:t>
            </a:r>
          </a:p>
        </p:txBody>
      </p:sp>
      <p:sp>
        <p:nvSpPr>
          <p:cNvPr id="4" name="Slide Number Placeholder 3">
            <a:extLst>
              <a:ext uri="{FF2B5EF4-FFF2-40B4-BE49-F238E27FC236}">
                <a16:creationId xmlns:a16="http://schemas.microsoft.com/office/drawing/2014/main" id="{8A64F1FF-6716-F669-4E38-3ABE2E06D772}"/>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00034AE4-0192-4205-98DD-25A6453BD595}" type="slidenum">
              <a:rPr lang="en-US" smtClean="0">
                <a:solidFill>
                  <a:srgbClr val="898989"/>
                </a:solidFill>
              </a:rPr>
              <a:pPr>
                <a:spcAft>
                  <a:spcPts val="600"/>
                </a:spcAft>
              </a:pPr>
              <a:t>9</a:t>
            </a:fld>
            <a:endParaRPr lang="en-US">
              <a:solidFill>
                <a:srgbClr val="898989"/>
              </a:solidFill>
            </a:endParaRPr>
          </a:p>
        </p:txBody>
      </p:sp>
      <p:pic>
        <p:nvPicPr>
          <p:cNvPr id="3" name="Picture 2">
            <a:extLst>
              <a:ext uri="{FF2B5EF4-FFF2-40B4-BE49-F238E27FC236}">
                <a16:creationId xmlns:a16="http://schemas.microsoft.com/office/drawing/2014/main" id="{41AF936F-62B9-1E98-F452-980DFCAC5067}"/>
              </a:ext>
            </a:extLst>
          </p:cNvPr>
          <p:cNvPicPr>
            <a:picLocks noChangeAspect="1"/>
          </p:cNvPicPr>
          <p:nvPr/>
        </p:nvPicPr>
        <p:blipFill>
          <a:blip r:embed="rId2"/>
          <a:stretch>
            <a:fillRect/>
          </a:stretch>
        </p:blipFill>
        <p:spPr>
          <a:xfrm>
            <a:off x="4559775" y="289549"/>
            <a:ext cx="5925377" cy="5620534"/>
          </a:xfrm>
          <a:prstGeom prst="rect">
            <a:avLst/>
          </a:prstGeom>
        </p:spPr>
      </p:pic>
    </p:spTree>
    <p:extLst>
      <p:ext uri="{BB962C8B-B14F-4D97-AF65-F5344CB8AC3E}">
        <p14:creationId xmlns:p14="http://schemas.microsoft.com/office/powerpoint/2010/main" val="1542733383"/>
      </p:ext>
    </p:extLst>
  </p:cSld>
  <p:clrMapOvr>
    <a:masterClrMapping/>
  </p:clrMapOvr>
</p:sld>
</file>

<file path=ppt/theme/theme1.xml><?xml version="1.0" encoding="utf-8"?>
<a:theme xmlns:a="http://schemas.openxmlformats.org/drawingml/2006/main" name="Office Theme">
  <a:themeElements>
    <a:clrScheme name="Custom 12">
      <a:dk1>
        <a:srgbClr val="253551"/>
      </a:dk1>
      <a:lt1>
        <a:srgbClr val="FFFFFF"/>
      </a:lt1>
      <a:dk2>
        <a:srgbClr val="253551"/>
      </a:dk2>
      <a:lt2>
        <a:srgbClr val="E0E0DB"/>
      </a:lt2>
      <a:accent1>
        <a:srgbClr val="EFA320"/>
      </a:accent1>
      <a:accent2>
        <a:srgbClr val="253551"/>
      </a:accent2>
      <a:accent3>
        <a:srgbClr val="678D58"/>
      </a:accent3>
      <a:accent4>
        <a:srgbClr val="C15746"/>
      </a:accent4>
      <a:accent5>
        <a:srgbClr val="253551"/>
      </a:accent5>
      <a:accent6>
        <a:srgbClr val="FFD58D"/>
      </a:accent6>
      <a:hlink>
        <a:srgbClr val="253551"/>
      </a:hlink>
      <a:folHlink>
        <a:srgbClr val="4968A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OA Document" ma:contentTypeID="0x010100643CFEBFAB7D31438E969F1165CA7F9900BD9BEA53D9D80C45910C415F07BB2C02" ma:contentTypeVersion="29" ma:contentTypeDescription="" ma:contentTypeScope="" ma:versionID="f3ce91f7ac8ee2b6ac135bb1d15597e1">
  <xsd:schema xmlns:xsd="http://www.w3.org/2001/XMLSchema" xmlns:xs="http://www.w3.org/2001/XMLSchema" xmlns:p="http://schemas.microsoft.com/office/2006/metadata/properties" xmlns:ns2="c2cd5102-672f-4cb7-8a8f-d88cffe52635" xmlns:ns3="ed7483f8-5f6e-4a45-8f2c-2bc01044f486" targetNamespace="http://schemas.microsoft.com/office/2006/metadata/properties" ma:root="true" ma:fieldsID="fdc31a922fad74460f314ebf36ac7c57" ns2:_="" ns3:_="">
    <xsd:import namespace="c2cd5102-672f-4cb7-8a8f-d88cffe52635"/>
    <xsd:import namespace="ed7483f8-5f6e-4a45-8f2c-2bc01044f486"/>
    <xsd:element name="properties">
      <xsd:complexType>
        <xsd:sequence>
          <xsd:element name="documentManagement">
            <xsd:complexType>
              <xsd:all>
                <xsd:element ref="ns2:Document_x0020_Description" minOccurs="0"/>
                <xsd:element ref="ns2:Document_x0020_Year" minOccurs="0"/>
                <xsd:element ref="ns3:Document_x0020_Keyword" minOccurs="0"/>
                <xsd:element ref="ns3:Document_x0020_Keyword_x0020_2" minOccurs="0"/>
                <xsd:element ref="ns3:Document_x0020_Keyword_x0020_3"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cd5102-672f-4cb7-8a8f-d88cffe52635"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ma:readOnly="false">
      <xsd:simpleType>
        <xsd:restriction base="dms:Note">
          <xsd:maxLength value="255"/>
        </xsd:restriction>
      </xsd:simpleType>
    </xsd:element>
    <xsd:element name="Document_x0020_Year" ma:index="9" nillable="true" ma:displayName="Document Year" ma:internalName="Document_x0020_Year" ma:readOnly="false">
      <xsd:simpleType>
        <xsd:restriction base="dms:Text">
          <xsd:maxLength value="4"/>
        </xsd:restrictio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7483f8-5f6e-4a45-8f2c-2bc01044f486" elementFormDefault="qualified">
    <xsd:import namespace="http://schemas.microsoft.com/office/2006/documentManagement/types"/>
    <xsd:import namespace="http://schemas.microsoft.com/office/infopath/2007/PartnerControls"/>
    <xsd:element name="Document_x0020_Keyword" ma:index="10" nillable="true" ma:displayName="Document Keyword" ma:list="{fc64207a-62ba-48b6-a6ad-7f93e03bbb0f}" ma:internalName="Document_x0020_Keyword" ma:readOnly="false" ma:showField="Title" ma:web="c2cd5102-672f-4cb7-8a8f-d88cffe52635">
      <xsd:simpleType>
        <xsd:restriction base="dms:Lookup"/>
      </xsd:simpleType>
    </xsd:element>
    <xsd:element name="Document_x0020_Keyword_x0020_2" ma:index="11" nillable="true" ma:displayName="Document Keyword 2" ma:list="{fc64207a-62ba-48b6-a6ad-7f93e03bbb0f}" ma:internalName="Document_x0020_Keyword_x0020_2" ma:readOnly="false" ma:showField="Title" ma:web="c2cd5102-672f-4cb7-8a8f-d88cffe52635">
      <xsd:simpleType>
        <xsd:restriction base="dms:Lookup"/>
      </xsd:simpleType>
    </xsd:element>
    <xsd:element name="Document_x0020_Keyword_x0020_3" ma:index="12" nillable="true" ma:displayName="Document Keyword 3" ma:list="{fc64207a-62ba-48b6-a6ad-7f93e03bbb0f}" ma:internalName="Document_x0020_Keyword_x0020_3" ma:readOnly="false" ma:showField="Title" ma:web="c2cd5102-672f-4cb7-8a8f-d88cffe52635">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Description xmlns="c2cd5102-672f-4cb7-8a8f-d88cffe52635">Anchorage Coalition to End Homlessness presentation materials - Jessica Parks presenter - ACEH</Document_x0020_Description>
    <Document_x0020_Keyword_x0020_3 xmlns="ed7483f8-5f6e-4a45-8f2c-2bc01044f486">59</Document_x0020_Keyword_x0020_3>
    <Document_x0020_Keyword_x0020_2 xmlns="ed7483f8-5f6e-4a45-8f2c-2bc01044f486">55</Document_x0020_Keyword_x0020_2>
    <Document_x0020_Keyword xmlns="ed7483f8-5f6e-4a45-8f2c-2bc01044f486">60</Document_x0020_Keyword>
    <Document_x0020_Year xmlns="c2cd5102-672f-4cb7-8a8f-d88cffe52635">2024</Document_x0020_Ye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310A98-DDF2-4283-A5F6-B2E159B54222}"/>
</file>

<file path=customXml/itemProps2.xml><?xml version="1.0" encoding="utf-8"?>
<ds:datastoreItem xmlns:ds="http://schemas.openxmlformats.org/officeDocument/2006/customXml" ds:itemID="{45FCB7A8-D51E-4DA8-9943-0A3AD976E82C}">
  <ds:schemaRefs>
    <ds:schemaRef ds:uri="http://purl.org/dc/terms/"/>
    <ds:schemaRef ds:uri="http://schemas.microsoft.com/office/2006/metadata/properties"/>
    <ds:schemaRef ds:uri="http://schemas.openxmlformats.org/package/2006/metadata/core-properties"/>
    <ds:schemaRef ds:uri="4121cd76-c849-4cb2-9136-cc022e545f3f"/>
    <ds:schemaRef ds:uri="http://schemas.microsoft.com/office/2006/documentManagement/types"/>
    <ds:schemaRef ds:uri="3dedf2a7-fb9c-4dfe-874f-223cd83e4254"/>
    <ds:schemaRef ds:uri="http://purl.org/dc/dcmitype/"/>
    <ds:schemaRef ds:uri="http://purl.org/dc/elements/1.1/"/>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557F4EA8-7616-4D7D-A653-37583AE0F0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1003</TotalTime>
  <Words>773</Words>
  <Application>Microsoft Office PowerPoint</Application>
  <PresentationFormat>Widescreen</PresentationFormat>
  <Paragraphs>113</Paragraphs>
  <Slides>15</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Roboto</vt:lpstr>
      <vt:lpstr>Roboto Bold</vt:lpstr>
      <vt:lpstr>Roboto Italics</vt:lpstr>
      <vt:lpstr>Wingdings</vt:lpstr>
      <vt:lpstr>Office Theme</vt:lpstr>
      <vt:lpstr>1_Office Theme</vt:lpstr>
      <vt:lpstr>   The Next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as of 3/18/24</vt:lpstr>
      <vt:lpstr>PowerPoint Presentation</vt:lpstr>
      <vt:lpstr>PowerPoint Presentation</vt:lpstr>
      <vt:lpstr>What’s Next?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Sasha Zimmerman</dc:creator>
  <cp:lastModifiedBy>Jessica Parks</cp:lastModifiedBy>
  <cp:revision>16</cp:revision>
  <cp:lastPrinted>2024-02-28T16:08:26Z</cp:lastPrinted>
  <dcterms:created xsi:type="dcterms:W3CDTF">2022-11-15T23:03:47Z</dcterms:created>
  <dcterms:modified xsi:type="dcterms:W3CDTF">2024-03-21T00:50:09Z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0x010100643CFEBFAB7D31438E969F1165CA7F9900BD9BEA53D9D80C45910C415F07BB2C02</vt:lpwstr>
  </property>
  <property fmtid="{D5CDD505-2E9C-101B-9397-08002B2CF9AE}" pid="3" name="Order">
    <vt:r8>11800</vt:r8>
  </property>
  <property fmtid="{D5CDD505-2E9C-101B-9397-08002B2CF9AE}" pid="4" name="MediaServiceImageTags">
    <vt:lpwstr/>
  </property>
</Properties>
</file>